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28" r:id="rId2"/>
    <p:sldId id="302" r:id="rId3"/>
    <p:sldId id="313" r:id="rId4"/>
    <p:sldId id="356" r:id="rId5"/>
    <p:sldId id="308" r:id="rId6"/>
    <p:sldId id="298" r:id="rId7"/>
    <p:sldId id="310" r:id="rId8"/>
    <p:sldId id="306" r:id="rId9"/>
    <p:sldId id="309" r:id="rId10"/>
    <p:sldId id="312" r:id="rId11"/>
    <p:sldId id="347" r:id="rId12"/>
    <p:sldId id="342" r:id="rId13"/>
    <p:sldId id="344" r:id="rId14"/>
    <p:sldId id="335" r:id="rId15"/>
    <p:sldId id="346" r:id="rId16"/>
    <p:sldId id="327" r:id="rId17"/>
    <p:sldId id="336" r:id="rId18"/>
    <p:sldId id="372" r:id="rId19"/>
    <p:sldId id="334" r:id="rId20"/>
    <p:sldId id="345" r:id="rId21"/>
  </p:sldIdLst>
  <p:sldSz cx="12192000" cy="6858000"/>
  <p:notesSz cx="6888163" cy="100203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>
          <p15:clr>
            <a:srgbClr val="A4A3A4"/>
          </p15:clr>
        </p15:guide>
        <p15:guide id="2" pos="38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E0D904"/>
    <a:srgbClr val="C5B507"/>
    <a:srgbClr val="E1C319"/>
    <a:srgbClr val="937F10"/>
    <a:srgbClr val="FDE541"/>
    <a:srgbClr val="FFFAE9"/>
    <a:srgbClr val="FECA00"/>
    <a:srgbClr val="5B9BD5"/>
    <a:srgbClr val="51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592C7-E60B-45C8-B960-A854C364545B}" v="59" dt="2021-03-21T15:56:15.875"/>
    <p1510:client id="{844DBF20-A4BC-4547-A8EF-652A5FCBC01F}" v="22" dt="2021-03-14T13:05:45.703"/>
    <p1510:client id="{98B41D49-2CD1-493B-AB8B-4AF26AF90817}" v="11" dt="2021-03-10T14:03:06.608"/>
    <p1510:client id="{DB7B59CE-AB74-4FC4-9D67-D1E7A13EC776}" v="5" dt="2021-03-09T19:02:01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1" autoAdjust="0"/>
    <p:restoredTop sz="94660"/>
  </p:normalViewPr>
  <p:slideViewPr>
    <p:cSldViewPr snapToGrid="0">
      <p:cViewPr>
        <p:scale>
          <a:sx n="50" d="100"/>
          <a:sy n="50" d="100"/>
        </p:scale>
        <p:origin x="-1644" y="-492"/>
      </p:cViewPr>
      <p:guideLst>
        <p:guide orient="horz" pos="2086"/>
        <p:guide pos="38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lil 953" userId="11803788feb67857" providerId="Windows Live" clId="Web-{98B41D49-2CD1-493B-AB8B-4AF26AF90817}"/>
    <pc:docChg chg="modSld">
      <pc:chgData name="Khalil 953" userId="11803788feb67857" providerId="Windows Live" clId="Web-{98B41D49-2CD1-493B-AB8B-4AF26AF90817}" dt="2021-03-10T14:03:06.311" v="6" actId="20577"/>
      <pc:docMkLst>
        <pc:docMk/>
      </pc:docMkLst>
      <pc:sldChg chg="modSp">
        <pc:chgData name="Khalil 953" userId="11803788feb67857" providerId="Windows Live" clId="Web-{98B41D49-2CD1-493B-AB8B-4AF26AF90817}" dt="2021-03-10T14:03:06.311" v="6" actId="20577"/>
        <pc:sldMkLst>
          <pc:docMk/>
          <pc:sldMk cId="0" sldId="328"/>
        </pc:sldMkLst>
        <pc:spChg chg="mod">
          <ac:chgData name="Khalil 953" userId="11803788feb67857" providerId="Windows Live" clId="Web-{98B41D49-2CD1-493B-AB8B-4AF26AF90817}" dt="2021-03-10T14:03:06.311" v="6" actId="20577"/>
          <ac:spMkLst>
            <pc:docMk/>
            <pc:sldMk cId="0" sldId="328"/>
            <ac:spMk id="5" creationId="{00000000-0000-0000-0000-000000000000}"/>
          </ac:spMkLst>
        </pc:spChg>
      </pc:sldChg>
    </pc:docChg>
  </pc:docChgLst>
  <pc:docChgLst>
    <pc:chgData name="Khalil 953" userId="11803788feb67857" providerId="Windows Live" clId="Web-{7E5592C7-E60B-45C8-B960-A854C364545B}"/>
    <pc:docChg chg="modSld">
      <pc:chgData name="Khalil 953" userId="11803788feb67857" providerId="Windows Live" clId="Web-{7E5592C7-E60B-45C8-B960-A854C364545B}" dt="2021-03-21T15:56:15.875" v="40" actId="1076"/>
      <pc:docMkLst>
        <pc:docMk/>
      </pc:docMkLst>
      <pc:sldChg chg="addSp delSp modSp">
        <pc:chgData name="Khalil 953" userId="11803788feb67857" providerId="Windows Live" clId="Web-{7E5592C7-E60B-45C8-B960-A854C364545B}" dt="2021-03-21T15:56:15.875" v="40" actId="1076"/>
        <pc:sldMkLst>
          <pc:docMk/>
          <pc:sldMk cId="0" sldId="328"/>
        </pc:sldMkLst>
        <pc:spChg chg="mod modVis">
          <ac:chgData name="Khalil 953" userId="11803788feb67857" providerId="Windows Live" clId="Web-{7E5592C7-E60B-45C8-B960-A854C364545B}" dt="2021-03-21T15:54:28.233" v="25"/>
          <ac:spMkLst>
            <pc:docMk/>
            <pc:sldMk cId="0" sldId="328"/>
            <ac:spMk id="5" creationId="{00000000-0000-0000-0000-000000000000}"/>
          </ac:spMkLst>
        </pc:spChg>
        <pc:spChg chg="mod modVis">
          <ac:chgData name="Khalil 953" userId="11803788feb67857" providerId="Windows Live" clId="Web-{7E5592C7-E60B-45C8-B960-A854C364545B}" dt="2021-03-21T15:54:28.233" v="26"/>
          <ac:spMkLst>
            <pc:docMk/>
            <pc:sldMk cId="0" sldId="328"/>
            <ac:spMk id="6" creationId="{00000000-0000-0000-0000-000000000000}"/>
          </ac:spMkLst>
        </pc:spChg>
        <pc:spChg chg="mod modVis">
          <ac:chgData name="Khalil 953" userId="11803788feb67857" providerId="Windows Live" clId="Web-{7E5592C7-E60B-45C8-B960-A854C364545B}" dt="2021-03-21T15:54:28.233" v="27"/>
          <ac:spMkLst>
            <pc:docMk/>
            <pc:sldMk cId="0" sldId="328"/>
            <ac:spMk id="7" creationId="{00000000-0000-0000-0000-000000000000}"/>
          </ac:spMkLst>
        </pc:spChg>
        <pc:spChg chg="mod modVis">
          <ac:chgData name="Khalil 953" userId="11803788feb67857" providerId="Windows Live" clId="Web-{7E5592C7-E60B-45C8-B960-A854C364545B}" dt="2021-03-21T15:54:28.248" v="28"/>
          <ac:spMkLst>
            <pc:docMk/>
            <pc:sldMk cId="0" sldId="328"/>
            <ac:spMk id="10" creationId="{00000000-0000-0000-0000-000000000000}"/>
          </ac:spMkLst>
        </pc:spChg>
        <pc:picChg chg="mod modVis">
          <ac:chgData name="Khalil 953" userId="11803788feb67857" providerId="Windows Live" clId="Web-{7E5592C7-E60B-45C8-B960-A854C364545B}" dt="2021-03-21T15:54:28.248" v="29"/>
          <ac:picMkLst>
            <pc:docMk/>
            <pc:sldMk cId="0" sldId="328"/>
            <ac:picMk id="17" creationId="{00000000-0000-0000-0000-000000000000}"/>
          </ac:picMkLst>
        </pc:picChg>
        <pc:picChg chg="add del mod modVis">
          <ac:chgData name="Khalil 953" userId="11803788feb67857" providerId="Windows Live" clId="Web-{7E5592C7-E60B-45C8-B960-A854C364545B}" dt="2021-03-21T15:56:15.875" v="40" actId="1076"/>
          <ac:picMkLst>
            <pc:docMk/>
            <pc:sldMk cId="0" sldId="328"/>
            <ac:picMk id="19" creationId="{00000000-0000-0000-0000-000000000000}"/>
          </ac:picMkLst>
        </pc:picChg>
      </pc:sldChg>
    </pc:docChg>
  </pc:docChgLst>
  <pc:docChgLst>
    <pc:chgData name="Khalil 953" userId="11803788feb67857" providerId="Windows Live" clId="Web-{DB7B59CE-AB74-4FC4-9D67-D1E7A13EC776}"/>
    <pc:docChg chg="modSld">
      <pc:chgData name="Khalil 953" userId="11803788feb67857" providerId="Windows Live" clId="Web-{DB7B59CE-AB74-4FC4-9D67-D1E7A13EC776}" dt="2021-03-09T19:02:01.964" v="2"/>
      <pc:docMkLst>
        <pc:docMk/>
      </pc:docMkLst>
      <pc:sldChg chg="addSp delSp modSp">
        <pc:chgData name="Khalil 953" userId="11803788feb67857" providerId="Windows Live" clId="Web-{DB7B59CE-AB74-4FC4-9D67-D1E7A13EC776}" dt="2021-03-09T19:02:01.964" v="2"/>
        <pc:sldMkLst>
          <pc:docMk/>
          <pc:sldMk cId="0" sldId="328"/>
        </pc:sldMkLst>
        <pc:spChg chg="add del mod">
          <ac:chgData name="Khalil 953" userId="11803788feb67857" providerId="Windows Live" clId="Web-{DB7B59CE-AB74-4FC4-9D67-D1E7A13EC776}" dt="2021-03-09T19:02:01.964" v="2"/>
          <ac:spMkLst>
            <pc:docMk/>
            <pc:sldMk cId="0" sldId="328"/>
            <ac:spMk id="5" creationId="{00000000-0000-0000-0000-000000000000}"/>
          </ac:spMkLst>
        </pc:spChg>
      </pc:sldChg>
    </pc:docChg>
  </pc:docChgLst>
  <pc:docChgLst>
    <pc:chgData name="Khalil 953" userId="11803788feb67857" providerId="Windows Live" clId="Web-{844DBF20-A4BC-4547-A8EF-652A5FCBC01F}"/>
    <pc:docChg chg="modSld">
      <pc:chgData name="Khalil 953" userId="11803788feb67857" providerId="Windows Live" clId="Web-{844DBF20-A4BC-4547-A8EF-652A5FCBC01F}" dt="2021-03-14T13:05:45.703" v="20" actId="1076"/>
      <pc:docMkLst>
        <pc:docMk/>
      </pc:docMkLst>
      <pc:sldChg chg="modSp">
        <pc:chgData name="Khalil 953" userId="11803788feb67857" providerId="Windows Live" clId="Web-{844DBF20-A4BC-4547-A8EF-652A5FCBC01F}" dt="2021-03-14T13:05:45.703" v="20" actId="1076"/>
        <pc:sldMkLst>
          <pc:docMk/>
          <pc:sldMk cId="0" sldId="306"/>
        </pc:sldMkLst>
        <pc:grpChg chg="mod">
          <ac:chgData name="Khalil 953" userId="11803788feb67857" providerId="Windows Live" clId="Web-{844DBF20-A4BC-4547-A8EF-652A5FCBC01F}" dt="2021-03-14T13:05:45.703" v="20" actId="1076"/>
          <ac:grpSpMkLst>
            <pc:docMk/>
            <pc:sldMk cId="0" sldId="306"/>
            <ac:grpSpMk id="13" creationId="{00000000-0000-0000-0000-000000000000}"/>
          </ac:grpSpMkLst>
        </pc:grpChg>
      </pc:sldChg>
      <pc:sldChg chg="modSp">
        <pc:chgData name="Khalil 953" userId="11803788feb67857" providerId="Windows Live" clId="Web-{844DBF20-A4BC-4547-A8EF-652A5FCBC01F}" dt="2021-03-14T12:17:13.002" v="0" actId="1076"/>
        <pc:sldMkLst>
          <pc:docMk/>
          <pc:sldMk cId="0" sldId="328"/>
        </pc:sldMkLst>
        <pc:picChg chg="mod">
          <ac:chgData name="Khalil 953" userId="11803788feb67857" providerId="Windows Live" clId="Web-{844DBF20-A4BC-4547-A8EF-652A5FCBC01F}" dt="2021-03-14T12:17:13.002" v="0" actId="1076"/>
          <ac:picMkLst>
            <pc:docMk/>
            <pc:sldMk cId="0" sldId="328"/>
            <ac:picMk id="19" creationId="{00000000-0000-0000-0000-000000000000}"/>
          </ac:picMkLst>
        </pc:picChg>
      </pc:sldChg>
      <pc:sldChg chg="modSp">
        <pc:chgData name="Khalil 953" userId="11803788feb67857" providerId="Windows Live" clId="Web-{844DBF20-A4BC-4547-A8EF-652A5FCBC01F}" dt="2021-03-14T13:04:12.108" v="19" actId="20577"/>
        <pc:sldMkLst>
          <pc:docMk/>
          <pc:sldMk cId="0" sldId="347"/>
        </pc:sldMkLst>
        <pc:spChg chg="mod">
          <ac:chgData name="Khalil 953" userId="11803788feb67857" providerId="Windows Live" clId="Web-{844DBF20-A4BC-4547-A8EF-652A5FCBC01F}" dt="2021-03-14T13:04:12.108" v="19" actId="20577"/>
          <ac:spMkLst>
            <pc:docMk/>
            <pc:sldMk cId="0" sldId="347"/>
            <ac:spMk id="81" creationId="{00000000-0000-0000-0000-000000000000}"/>
          </ac:spMkLst>
        </pc:spChg>
        <pc:picChg chg="mod">
          <ac:chgData name="Khalil 953" userId="11803788feb67857" providerId="Windows Live" clId="Web-{844DBF20-A4BC-4547-A8EF-652A5FCBC01F}" dt="2021-03-14T13:04:12.077" v="18" actId="1076"/>
          <ac:picMkLst>
            <pc:docMk/>
            <pc:sldMk cId="0" sldId="347"/>
            <ac:picMk id="7" creationId="{00000000-0000-0000-0000-000000000000}"/>
          </ac:picMkLst>
        </pc:picChg>
        <pc:picChg chg="mod">
          <ac:chgData name="Khalil 953" userId="11803788feb67857" providerId="Windows Live" clId="Web-{844DBF20-A4BC-4547-A8EF-652A5FCBC01F}" dt="2021-03-14T12:33:02.416" v="13" actId="1076"/>
          <ac:picMkLst>
            <pc:docMk/>
            <pc:sldMk cId="0" sldId="347"/>
            <ac:picMk id="18" creationId="{00000000-0000-0000-0000-000000000000}"/>
          </ac:picMkLst>
        </pc:picChg>
        <pc:picChg chg="mod">
          <ac:chgData name="Khalil 953" userId="11803788feb67857" providerId="Windows Live" clId="Web-{844DBF20-A4BC-4547-A8EF-652A5FCBC01F}" dt="2021-03-14T12:32:49.056" v="9" actId="1076"/>
          <ac:picMkLst>
            <pc:docMk/>
            <pc:sldMk cId="0" sldId="347"/>
            <ac:picMk id="19" creationId="{00000000-0000-0000-0000-000000000000}"/>
          </ac:picMkLst>
        </pc:picChg>
        <pc:picChg chg="mod">
          <ac:chgData name="Khalil 953" userId="11803788feb67857" providerId="Windows Live" clId="Web-{844DBF20-A4BC-4547-A8EF-652A5FCBC01F}" dt="2021-03-14T12:32:51.963" v="10" actId="1076"/>
          <ac:picMkLst>
            <pc:docMk/>
            <pc:sldMk cId="0" sldId="347"/>
            <ac:picMk id="20" creationId="{00000000-0000-0000-0000-000000000000}"/>
          </ac:picMkLst>
        </pc:picChg>
        <pc:picChg chg="mod">
          <ac:chgData name="Khalil 953" userId="11803788feb67857" providerId="Windows Live" clId="Web-{844DBF20-A4BC-4547-A8EF-652A5FCBC01F}" dt="2021-03-14T12:32:55.556" v="11" actId="1076"/>
          <ac:picMkLst>
            <pc:docMk/>
            <pc:sldMk cId="0" sldId="347"/>
            <ac:picMk id="21" creationId="{00000000-0000-0000-0000-000000000000}"/>
          </ac:picMkLst>
        </pc:picChg>
        <pc:picChg chg="mod">
          <ac:chgData name="Khalil 953" userId="11803788feb67857" providerId="Windows Live" clId="Web-{844DBF20-A4BC-4547-A8EF-652A5FCBC01F}" dt="2021-03-14T12:32:57.260" v="12" actId="1076"/>
          <ac:picMkLst>
            <pc:docMk/>
            <pc:sldMk cId="0" sldId="347"/>
            <ac:picMk id="22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8C193414-5127-40CB-BA14-44A43ADA280E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5F738A21-E0F4-4CDE-A05E-245A71229B6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38A21-E0F4-4CDE-A05E-245A71229B6B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826" y="2119"/>
          <a:ext cx="2821" cy="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" name="think-cell Slide" r:id="rId4" imgW="12700" imgH="12700" progId="">
                  <p:embed/>
                </p:oleObj>
              </mc:Choice>
              <mc:Fallback>
                <p:oleObj name="think-cell Slide" r:id="rId4" imgW="12700" imgH="12700" progId="">
                  <p:embed/>
                  <p:pic>
                    <p:nvPicPr>
                      <p:cNvPr id="0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" y="2119"/>
                        <a:ext cx="2821" cy="21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BCD52-6291-4A23-8937-7AF6AA9CA533}" type="datetimeFigureOut">
              <a:rPr lang="ru-RU" smtClean="0"/>
              <a:t>21.03.2021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521F-51DB-447A-BC7F-36D54B9BC9CD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6.png"/><Relationship Id="rId7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kamatron.ru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9" descr="Изображение выглядит как внешний, кран, мост, движение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17" y="-1952"/>
            <a:ext cx="12346409" cy="7137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Текстовое поле 99"/>
          <p:cNvSpPr txBox="1"/>
          <p:nvPr/>
        </p:nvSpPr>
        <p:spPr>
          <a:xfrm>
            <a:off x="4101636" y="2699773"/>
            <a:ext cx="3997522" cy="707886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indent="0" algn="ctr"/>
            <a:r>
              <a:rPr lang="en-US" sz="4000" b="1">
                <a:solidFill>
                  <a:schemeClr val="bg1"/>
                </a:solidFill>
                <a:latin typeface="Corbel"/>
                <a:cs typeface="Calibri" panose="020F0502020204030204"/>
              </a:rPr>
              <a:t>ТЕХНОЛОГИЯ</a:t>
            </a:r>
            <a:endParaRPr lang="en-US" altLang="en-US" sz="4000" b="1" dirty="0">
              <a:solidFill>
                <a:schemeClr val="bg1"/>
              </a:solidFill>
              <a:latin typeface="Corbel"/>
              <a:cs typeface="Calibri" panose="020F0502020204030204"/>
            </a:endParaRPr>
          </a:p>
        </p:txBody>
      </p:sp>
      <p:sp>
        <p:nvSpPr>
          <p:cNvPr id="6" name="Текстовое поле 99"/>
          <p:cNvSpPr txBox="1"/>
          <p:nvPr/>
        </p:nvSpPr>
        <p:spPr>
          <a:xfrm>
            <a:off x="1628731" y="3462288"/>
            <a:ext cx="8948913" cy="62992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indent="0" algn="ctr"/>
            <a:r>
              <a:rPr lang="ru-RU" sz="3500" b="1" dirty="0">
                <a:solidFill>
                  <a:schemeClr val="bg1"/>
                </a:solidFill>
                <a:latin typeface="Corbel" panose="020B0503020204020204"/>
                <a:cs typeface="Calibri" panose="020F0502020204030204"/>
              </a:rPr>
              <a:t>ПОВЫШЕНИ</a:t>
            </a:r>
            <a:r>
              <a:rPr lang="en-US" sz="3500" b="1" dirty="0">
                <a:solidFill>
                  <a:schemeClr val="bg1"/>
                </a:solidFill>
                <a:latin typeface="Corbel" panose="020B0503020204020204"/>
                <a:cs typeface="Calibri" panose="020F0502020204030204"/>
              </a:rPr>
              <a:t>Я</a:t>
            </a:r>
            <a:r>
              <a:rPr lang="ru-RU" sz="3500" b="1" dirty="0">
                <a:solidFill>
                  <a:schemeClr val="bg1"/>
                </a:solidFill>
                <a:latin typeface="Corbel" panose="020B0503020204020204"/>
                <a:cs typeface="Calibri" panose="020F0502020204030204"/>
              </a:rPr>
              <a:t>  РЕНТАБЕЛЬНОСТИ</a:t>
            </a:r>
            <a:endParaRPr lang="en-US" altLang="en-US" sz="3500" b="1">
              <a:solidFill>
                <a:schemeClr val="bg1"/>
              </a:solidFill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7" name="Текстовое поле 99"/>
          <p:cNvSpPr txBox="1"/>
          <p:nvPr/>
        </p:nvSpPr>
        <p:spPr>
          <a:xfrm>
            <a:off x="1628731" y="4167798"/>
            <a:ext cx="8948913" cy="47561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indent="0" algn="ctr"/>
            <a:r>
              <a:rPr lang="ru-RU" sz="2500" b="1" dirty="0">
                <a:solidFill>
                  <a:schemeClr val="bg1"/>
                </a:solidFill>
                <a:latin typeface="Corbel" panose="020B0503020204020204"/>
                <a:cs typeface="Calibri" panose="020F0502020204030204"/>
              </a:rPr>
              <a:t>ЭКСПЛУАТАЦИИ  НЕФТЯНЫХ  СКВАЖИН</a:t>
            </a:r>
            <a:endParaRPr lang="en-US" altLang="en-US" sz="2500" b="1" dirty="0">
              <a:solidFill>
                <a:schemeClr val="bg1"/>
              </a:solidFill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10" name="object 2"/>
          <p:cNvSpPr/>
          <p:nvPr/>
        </p:nvSpPr>
        <p:spPr bwMode="auto">
          <a:xfrm>
            <a:off x="264989" y="6288093"/>
            <a:ext cx="6034622" cy="257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1430" rIns="0" bIns="0" rtlCol="0" anchor="ctr">
            <a:sp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/>
            <a:r>
              <a:rPr lang="ru-RU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/>
                <a:ea typeface="Yu Gothic UI Semilight" panose="020B0400000000000000" charset="-128"/>
                <a:cs typeface="Arial" panose="020B0604020202020204"/>
                <a:sym typeface="+mn-ea"/>
              </a:rPr>
              <a:t>НЕФТЕКАМСК 2020 г.                                                  </a:t>
            </a:r>
            <a:endParaRPr lang="ru-RU" altLang="en-US" sz="160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/>
              <a:ea typeface="Yu Gothic UI Semilight" panose="020B0400000000000000" charset="-128"/>
              <a:cs typeface="Arial" panose="020B0604020202020204"/>
            </a:endParaRPr>
          </a:p>
        </p:txBody>
      </p:sp>
      <p:pic>
        <p:nvPicPr>
          <p:cNvPr id="17" name="Рисунок 17" descr="Изображение выглядит как знак, рисунок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646" y="669412"/>
            <a:ext cx="3185846" cy="6257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11" descr="Изображение выглядит как стол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3" y="-2895"/>
            <a:ext cx="12275388" cy="687816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76045" y="1203387"/>
            <a:ext cx="5808450" cy="42269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433571" y="279400"/>
            <a:ext cx="7324889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«КАМАТРОН» - УНИКАЛЬНОЕ РЕШЕНИЕ</a:t>
            </a:r>
          </a:p>
        </p:txBody>
      </p:sp>
      <p:grpSp>
        <p:nvGrpSpPr>
          <p:cNvPr id="17" name="Группа 71"/>
          <p:cNvGrpSpPr/>
          <p:nvPr/>
        </p:nvGrpSpPr>
        <p:grpSpPr>
          <a:xfrm>
            <a:off x="539530" y="1323268"/>
            <a:ext cx="6307449" cy="4349377"/>
            <a:chOff x="-7134" y="1414"/>
            <a:chExt cx="14124" cy="8981"/>
          </a:xfrm>
        </p:grpSpPr>
        <p:grpSp>
          <p:nvGrpSpPr>
            <p:cNvPr id="70" name="Группа 72"/>
            <p:cNvGrpSpPr/>
            <p:nvPr/>
          </p:nvGrpSpPr>
          <p:grpSpPr>
            <a:xfrm>
              <a:off x="-7134" y="1414"/>
              <a:ext cx="14124" cy="8981"/>
              <a:chOff x="-18822" y="5171"/>
              <a:chExt cx="13413" cy="8445"/>
            </a:xfrm>
          </p:grpSpPr>
          <p:pic>
            <p:nvPicPr>
              <p:cNvPr id="76" name="Изображение 74" descr="Схема КОМПРЕССОРНОЙ установки патентная"/>
              <p:cNvPicPr>
                <a:picLocks noChangeAspect="1"/>
              </p:cNvPicPr>
              <p:nvPr/>
            </p:nvPicPr>
            <p:blipFill>
              <a:blip r:embed="rId3" cstate="print"/>
              <a:srcRect l="13302" t="19557" r="41506" b="15728"/>
              <a:stretch>
                <a:fillRect/>
              </a:stretch>
            </p:blipFill>
            <p:spPr>
              <a:xfrm>
                <a:off x="-18822" y="5171"/>
                <a:ext cx="13413" cy="8445"/>
              </a:xfrm>
              <a:prstGeom prst="rect">
                <a:avLst/>
              </a:prstGeom>
              <a:ln w="47625" cmpd="sng">
                <a:noFill/>
                <a:prstDash val="solid"/>
              </a:ln>
              <a:effectLst>
                <a:glow rad="101600">
                  <a:schemeClr val="bg1">
                    <a:alpha val="40000"/>
                  </a:schemeClr>
                </a:glow>
                <a:softEdge rad="63500"/>
              </a:effectLst>
            </p:spPr>
          </p:pic>
          <p:sp>
            <p:nvSpPr>
              <p:cNvPr id="77" name="Аккорд 76"/>
              <p:cNvSpPr/>
              <p:nvPr/>
            </p:nvSpPr>
            <p:spPr>
              <a:xfrm rot="16200000">
                <a:off x="-16394" y="8917"/>
                <a:ext cx="938" cy="2086"/>
              </a:xfrm>
              <a:prstGeom prst="chord">
                <a:avLst>
                  <a:gd name="adj1" fmla="val 5371348"/>
                  <a:gd name="adj2" fmla="val 16198186"/>
                </a:avLst>
              </a:prstGeom>
              <a:solidFill>
                <a:srgbClr val="EAD8A7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78" name="Прямоугольник 77"/>
              <p:cNvSpPr/>
              <p:nvPr/>
            </p:nvSpPr>
            <p:spPr>
              <a:xfrm>
                <a:off x="-17641" y="7713"/>
                <a:ext cx="670" cy="2050"/>
              </a:xfrm>
              <a:prstGeom prst="rect">
                <a:avLst/>
              </a:prstGeom>
              <a:solidFill>
                <a:srgbClr val="EAD8A7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u-RU" altLang="en-US">
                  <a:sym typeface="+mn-ea"/>
                </a:endParaRPr>
              </a:p>
            </p:txBody>
          </p:sp>
          <p:sp>
            <p:nvSpPr>
              <p:cNvPr id="79" name="Прямоугольник 78"/>
              <p:cNvSpPr/>
              <p:nvPr/>
            </p:nvSpPr>
            <p:spPr>
              <a:xfrm>
                <a:off x="-14859" y="7701"/>
                <a:ext cx="670" cy="810"/>
              </a:xfrm>
              <a:prstGeom prst="rect">
                <a:avLst/>
              </a:prstGeom>
              <a:solidFill>
                <a:srgbClr val="EAD8A7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u-RU" altLang="en-US">
                  <a:sym typeface="+mn-ea"/>
                </a:endParaRPr>
              </a:p>
            </p:txBody>
          </p:sp>
          <p:sp>
            <p:nvSpPr>
              <p:cNvPr id="80" name="Прямоугольник 79"/>
              <p:cNvSpPr/>
              <p:nvPr/>
            </p:nvSpPr>
            <p:spPr>
              <a:xfrm>
                <a:off x="-14871" y="8643"/>
                <a:ext cx="670" cy="1149"/>
              </a:xfrm>
              <a:prstGeom prst="rect">
                <a:avLst/>
              </a:prstGeom>
              <a:solidFill>
                <a:srgbClr val="EAD8A7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u-RU" altLang="en-US">
                  <a:sym typeface="+mn-ea"/>
                </a:endParaRPr>
              </a:p>
            </p:txBody>
          </p:sp>
        </p:grpSp>
        <p:grpSp>
          <p:nvGrpSpPr>
            <p:cNvPr id="71" name="Группа 80"/>
            <p:cNvGrpSpPr/>
            <p:nvPr/>
          </p:nvGrpSpPr>
          <p:grpSpPr>
            <a:xfrm>
              <a:off x="-1862" y="1967"/>
              <a:ext cx="1748" cy="1978"/>
              <a:chOff x="-1862" y="1967"/>
              <a:chExt cx="1748" cy="1978"/>
            </a:xfrm>
          </p:grpSpPr>
          <p:sp>
            <p:nvSpPr>
              <p:cNvPr id="72" name="Блок-схема: ручное управление 71"/>
              <p:cNvSpPr/>
              <p:nvPr/>
            </p:nvSpPr>
            <p:spPr>
              <a:xfrm rot="10800000">
                <a:off x="-1831" y="1967"/>
                <a:ext cx="1410" cy="216"/>
              </a:xfrm>
              <a:prstGeom prst="flowChartManualOperation">
                <a:avLst/>
              </a:prstGeom>
              <a:solidFill>
                <a:srgbClr val="0B3AE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73" name="Прямоугольник 72"/>
              <p:cNvSpPr/>
              <p:nvPr/>
            </p:nvSpPr>
            <p:spPr>
              <a:xfrm>
                <a:off x="-1862" y="2185"/>
                <a:ext cx="1304" cy="1760"/>
              </a:xfrm>
              <a:prstGeom prst="rect">
                <a:avLst/>
              </a:prstGeom>
              <a:solidFill>
                <a:srgbClr val="0B3AE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u-RU" altLang="en-US">
                  <a:sym typeface="+mn-ea"/>
                </a:endParaRPr>
              </a:p>
            </p:txBody>
          </p:sp>
          <p:sp>
            <p:nvSpPr>
              <p:cNvPr id="74" name="Прямоугольник 73"/>
              <p:cNvSpPr/>
              <p:nvPr/>
            </p:nvSpPr>
            <p:spPr>
              <a:xfrm>
                <a:off x="-553" y="2669"/>
                <a:ext cx="439" cy="1036"/>
              </a:xfrm>
              <a:prstGeom prst="rect">
                <a:avLst/>
              </a:prstGeom>
              <a:solidFill>
                <a:srgbClr val="0B3AE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u-RU" altLang="en-US">
                  <a:sym typeface="+mn-ea"/>
                </a:endParaRPr>
              </a:p>
            </p:txBody>
          </p:sp>
          <p:sp>
            <p:nvSpPr>
              <p:cNvPr id="75" name="Прямоугольник 74"/>
              <p:cNvSpPr/>
              <p:nvPr/>
            </p:nvSpPr>
            <p:spPr>
              <a:xfrm>
                <a:off x="-557" y="2184"/>
                <a:ext cx="129" cy="473"/>
              </a:xfrm>
              <a:prstGeom prst="rect">
                <a:avLst/>
              </a:prstGeom>
              <a:solidFill>
                <a:srgbClr val="0B3AE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u-RU" altLang="en-US">
                  <a:sym typeface="+mn-ea"/>
                </a:endParaRPr>
              </a:p>
            </p:txBody>
          </p:sp>
        </p:grpSp>
      </p:grpSp>
      <p:sp>
        <p:nvSpPr>
          <p:cNvPr id="18" name="Прямоугольник 17"/>
          <p:cNvSpPr/>
          <p:nvPr/>
        </p:nvSpPr>
        <p:spPr>
          <a:xfrm>
            <a:off x="714588" y="5154458"/>
            <a:ext cx="3110853" cy="417939"/>
          </a:xfrm>
          <a:prstGeom prst="rect">
            <a:avLst/>
          </a:prstGeom>
          <a:blipFill rotWithShape="1">
            <a:blip r:embed="rId4" cstate="print">
              <a:alphaModFix amt="79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0" name="Аккорд 86"/>
          <p:cNvSpPr/>
          <p:nvPr/>
        </p:nvSpPr>
        <p:spPr>
          <a:xfrm rot="5400000">
            <a:off x="1659195" y="1875614"/>
            <a:ext cx="502205" cy="981129"/>
          </a:xfrm>
          <a:prstGeom prst="chord">
            <a:avLst>
              <a:gd name="adj1" fmla="val 5464736"/>
              <a:gd name="adj2" fmla="val 16167437"/>
            </a:avLst>
          </a:prstGeom>
          <a:solidFill>
            <a:schemeClr val="accent1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1" name="Прямоугольник 20"/>
          <p:cNvSpPr/>
          <p:nvPr/>
        </p:nvSpPr>
        <p:spPr>
          <a:xfrm>
            <a:off x="1432683" y="2344628"/>
            <a:ext cx="957907" cy="1452375"/>
          </a:xfrm>
          <a:prstGeom prst="rect">
            <a:avLst/>
          </a:prstGeom>
          <a:solidFill>
            <a:schemeClr val="accent1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ru-RU" altLang="en-US">
              <a:sym typeface="+mn-ea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676514" y="1853562"/>
            <a:ext cx="468906" cy="298805"/>
          </a:xfrm>
          <a:prstGeom prst="rect">
            <a:avLst/>
          </a:prstGeom>
          <a:solidFill>
            <a:schemeClr val="accent1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ru-RU" altLang="en-US">
              <a:sym typeface="+mn-ea"/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2195436" y="2317024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6" name="Овал 25"/>
          <p:cNvSpPr/>
          <p:nvPr/>
        </p:nvSpPr>
        <p:spPr>
          <a:xfrm>
            <a:off x="1732336" y="1953809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7" name="Овал 26"/>
          <p:cNvSpPr/>
          <p:nvPr/>
        </p:nvSpPr>
        <p:spPr>
          <a:xfrm>
            <a:off x="1996710" y="2315571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8" name="Овал 27"/>
          <p:cNvSpPr/>
          <p:nvPr/>
        </p:nvSpPr>
        <p:spPr>
          <a:xfrm>
            <a:off x="1552366" y="2312181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9" name="Овал 28"/>
          <p:cNvSpPr/>
          <p:nvPr/>
        </p:nvSpPr>
        <p:spPr>
          <a:xfrm>
            <a:off x="1884172" y="2118466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0" name="Овал 29"/>
          <p:cNvSpPr/>
          <p:nvPr/>
        </p:nvSpPr>
        <p:spPr>
          <a:xfrm>
            <a:off x="2004748" y="1958652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1" name="Овал 30"/>
          <p:cNvSpPr/>
          <p:nvPr/>
        </p:nvSpPr>
        <p:spPr>
          <a:xfrm>
            <a:off x="1775654" y="2312181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3" name="Овал 32"/>
          <p:cNvSpPr/>
          <p:nvPr/>
        </p:nvSpPr>
        <p:spPr>
          <a:xfrm>
            <a:off x="1884172" y="249621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4" name="Овал 33"/>
          <p:cNvSpPr/>
          <p:nvPr/>
        </p:nvSpPr>
        <p:spPr>
          <a:xfrm>
            <a:off x="2298149" y="249621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5" name="Овал 34"/>
          <p:cNvSpPr/>
          <p:nvPr/>
        </p:nvSpPr>
        <p:spPr>
          <a:xfrm>
            <a:off x="2099422" y="2494757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6" name="Овал 35"/>
          <p:cNvSpPr/>
          <p:nvPr/>
        </p:nvSpPr>
        <p:spPr>
          <a:xfrm>
            <a:off x="1655079" y="2491367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7" name="Овал 36"/>
          <p:cNvSpPr/>
          <p:nvPr/>
        </p:nvSpPr>
        <p:spPr>
          <a:xfrm>
            <a:off x="1745734" y="2675396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8" name="Овал 37"/>
          <p:cNvSpPr/>
          <p:nvPr/>
        </p:nvSpPr>
        <p:spPr>
          <a:xfrm>
            <a:off x="2204368" y="2675396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9" name="Овал 38"/>
          <p:cNvSpPr/>
          <p:nvPr/>
        </p:nvSpPr>
        <p:spPr>
          <a:xfrm>
            <a:off x="2005641" y="266910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0" name="Овал 39"/>
          <p:cNvSpPr/>
          <p:nvPr/>
        </p:nvSpPr>
        <p:spPr>
          <a:xfrm>
            <a:off x="1525571" y="2670553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1" name="Овал 40"/>
          <p:cNvSpPr/>
          <p:nvPr/>
        </p:nvSpPr>
        <p:spPr>
          <a:xfrm>
            <a:off x="1884172" y="2840053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2" name="Овал 41"/>
          <p:cNvSpPr/>
          <p:nvPr/>
        </p:nvSpPr>
        <p:spPr>
          <a:xfrm>
            <a:off x="2298149" y="2840053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3" name="Овал 42"/>
          <p:cNvSpPr/>
          <p:nvPr/>
        </p:nvSpPr>
        <p:spPr>
          <a:xfrm>
            <a:off x="2099422" y="283860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4" name="Овал 43"/>
          <p:cNvSpPr/>
          <p:nvPr/>
        </p:nvSpPr>
        <p:spPr>
          <a:xfrm>
            <a:off x="1655079" y="283521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5" name="Овал 44"/>
          <p:cNvSpPr/>
          <p:nvPr/>
        </p:nvSpPr>
        <p:spPr>
          <a:xfrm>
            <a:off x="1768062" y="3019239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6" name="Овал 45"/>
          <p:cNvSpPr/>
          <p:nvPr/>
        </p:nvSpPr>
        <p:spPr>
          <a:xfrm>
            <a:off x="2182039" y="3019239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7" name="Овал 46"/>
          <p:cNvSpPr/>
          <p:nvPr/>
        </p:nvSpPr>
        <p:spPr>
          <a:xfrm>
            <a:off x="1983312" y="3017786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8" name="Овал 47"/>
          <p:cNvSpPr/>
          <p:nvPr/>
        </p:nvSpPr>
        <p:spPr>
          <a:xfrm>
            <a:off x="1538969" y="3014396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9" name="Овал 48"/>
          <p:cNvSpPr/>
          <p:nvPr/>
        </p:nvSpPr>
        <p:spPr>
          <a:xfrm>
            <a:off x="1888638" y="3232325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0" name="Овал 49"/>
          <p:cNvSpPr/>
          <p:nvPr/>
        </p:nvSpPr>
        <p:spPr>
          <a:xfrm>
            <a:off x="2302615" y="3232325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1" name="Овал 50"/>
          <p:cNvSpPr/>
          <p:nvPr/>
        </p:nvSpPr>
        <p:spPr>
          <a:xfrm>
            <a:off x="2103888" y="3230872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2" name="Овал 51"/>
          <p:cNvSpPr/>
          <p:nvPr/>
        </p:nvSpPr>
        <p:spPr>
          <a:xfrm>
            <a:off x="1659544" y="3227482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3" name="Овал 52"/>
          <p:cNvSpPr/>
          <p:nvPr/>
        </p:nvSpPr>
        <p:spPr>
          <a:xfrm>
            <a:off x="1772528" y="3396983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4" name="Овал 53"/>
          <p:cNvSpPr/>
          <p:nvPr/>
        </p:nvSpPr>
        <p:spPr>
          <a:xfrm>
            <a:off x="2186505" y="3396983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5" name="Овал 54"/>
          <p:cNvSpPr/>
          <p:nvPr/>
        </p:nvSpPr>
        <p:spPr>
          <a:xfrm>
            <a:off x="1987778" y="339553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6" name="Овал 55"/>
          <p:cNvSpPr/>
          <p:nvPr/>
        </p:nvSpPr>
        <p:spPr>
          <a:xfrm>
            <a:off x="1543434" y="339214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7" name="Овал 56"/>
          <p:cNvSpPr/>
          <p:nvPr/>
        </p:nvSpPr>
        <p:spPr>
          <a:xfrm>
            <a:off x="1893104" y="3566483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8" name="Овал 57"/>
          <p:cNvSpPr/>
          <p:nvPr/>
        </p:nvSpPr>
        <p:spPr>
          <a:xfrm>
            <a:off x="2307080" y="3566483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9" name="Овал 58"/>
          <p:cNvSpPr/>
          <p:nvPr/>
        </p:nvSpPr>
        <p:spPr>
          <a:xfrm>
            <a:off x="2108354" y="356503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0" name="Овал 59"/>
          <p:cNvSpPr/>
          <p:nvPr/>
        </p:nvSpPr>
        <p:spPr>
          <a:xfrm>
            <a:off x="1664010" y="356164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1" name="Овал 60"/>
          <p:cNvSpPr/>
          <p:nvPr/>
        </p:nvSpPr>
        <p:spPr>
          <a:xfrm>
            <a:off x="1768062" y="3711769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2" name="Овал 61"/>
          <p:cNvSpPr/>
          <p:nvPr/>
        </p:nvSpPr>
        <p:spPr>
          <a:xfrm>
            <a:off x="2182039" y="3711769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3" name="Овал 62"/>
          <p:cNvSpPr/>
          <p:nvPr/>
        </p:nvSpPr>
        <p:spPr>
          <a:xfrm>
            <a:off x="1983312" y="3710316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4" name="Овал 63"/>
          <p:cNvSpPr/>
          <p:nvPr/>
        </p:nvSpPr>
        <p:spPr>
          <a:xfrm>
            <a:off x="1538969" y="3706926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5" name="Овал 64"/>
          <p:cNvSpPr/>
          <p:nvPr/>
        </p:nvSpPr>
        <p:spPr>
          <a:xfrm>
            <a:off x="1459925" y="2496210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6" name="Овал 65"/>
          <p:cNvSpPr/>
          <p:nvPr/>
        </p:nvSpPr>
        <p:spPr>
          <a:xfrm>
            <a:off x="1450993" y="2854582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7" name="Овал 66"/>
          <p:cNvSpPr/>
          <p:nvPr/>
        </p:nvSpPr>
        <p:spPr>
          <a:xfrm>
            <a:off x="1450993" y="3208111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8" name="Овал 67"/>
          <p:cNvSpPr/>
          <p:nvPr/>
        </p:nvSpPr>
        <p:spPr>
          <a:xfrm>
            <a:off x="2080666" y="2118466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9" name="Овал 68"/>
          <p:cNvSpPr/>
          <p:nvPr/>
        </p:nvSpPr>
        <p:spPr>
          <a:xfrm>
            <a:off x="1714473" y="2142681"/>
            <a:ext cx="53589" cy="58114"/>
          </a:xfrm>
          <a:prstGeom prst="ellipse">
            <a:avLst/>
          </a:prstGeom>
          <a:ln w="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87" name="Прямоугольник 86"/>
          <p:cNvSpPr/>
          <p:nvPr/>
        </p:nvSpPr>
        <p:spPr>
          <a:xfrm>
            <a:off x="4895488" y="4495801"/>
            <a:ext cx="7328137" cy="15096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4833668" y="1749728"/>
            <a:ext cx="7332449" cy="16102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808" y="1740379"/>
            <a:ext cx="302162" cy="164243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5406291" y="1895748"/>
            <a:ext cx="633849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Конструкция компрессора основана на применении </a:t>
            </a:r>
            <a:r>
              <a:rPr lang="ru-RU" sz="2000" b="1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автономного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 насоса с жидким поршнем для периодического вытеснения накопленного газа из компрессионной емкости в коллектор. </a:t>
            </a:r>
            <a:endParaRPr lang="ru-RU" sz="200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</p:txBody>
      </p:sp>
      <p:pic>
        <p:nvPicPr>
          <p:cNvPr id="91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630" y="4496518"/>
            <a:ext cx="292637" cy="1516991"/>
          </a:xfrm>
          <a:prstGeom prst="rect">
            <a:avLst/>
          </a:prstGeom>
        </p:spPr>
      </p:pic>
      <p:sp>
        <p:nvSpPr>
          <p:cNvPr id="92" name="TextBox 1"/>
          <p:cNvSpPr txBox="1"/>
          <p:nvPr/>
        </p:nvSpPr>
        <p:spPr>
          <a:xfrm>
            <a:off x="5463801" y="4760990"/>
            <a:ext cx="671108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Позволяет снижать давление в </a:t>
            </a:r>
            <a:r>
              <a:rPr lang="ru-RU" sz="2000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затрубном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 пространстве</a:t>
            </a:r>
            <a:endParaRPr lang="ru-RU" sz="2000" dirty="0">
              <a:latin typeface="Corbel" panose="020B0503020204020204"/>
            </a:endParaRP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до </a:t>
            </a:r>
            <a:r>
              <a:rPr lang="ru-R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0,1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 МПа при дебите скважины по нефти до </a:t>
            </a:r>
            <a:r>
              <a:rPr lang="ru-R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ru-RU" sz="2000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куб.м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/</a:t>
            </a:r>
            <a:r>
              <a:rPr lang="ru-RU" sz="2000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сут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.</a:t>
            </a:r>
            <a:endParaRPr lang="ru-RU" sz="2000" dirty="0">
              <a:solidFill>
                <a:srgbClr val="000000"/>
              </a:solidFill>
              <a:latin typeface="Corbel" panose="020B0503020204020204"/>
              <a:cs typeface="Calibri" panose="020F0502020204030204"/>
            </a:endParaRP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и газовом факторе до </a:t>
            </a:r>
            <a:r>
              <a:rPr lang="ru-RU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 </a:t>
            </a:r>
            <a:r>
              <a:rPr lang="ru-RU" sz="2000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куб.м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/</a:t>
            </a:r>
            <a:r>
              <a:rPr lang="ru-RU" sz="2000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тн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.</a:t>
            </a:r>
            <a:endParaRPr lang="ru-RU" sz="2000" dirty="0">
              <a:latin typeface="Corbel" panose="020B0503020204020204"/>
              <a:cs typeface="Calibri" panose="020F0502020204030204"/>
            </a:endParaRPr>
          </a:p>
        </p:txBody>
      </p:sp>
      <p:pic>
        <p:nvPicPr>
          <p:cNvPr id="81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517" y="6171202"/>
            <a:ext cx="12260962" cy="712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внешний, вода, легкий, сидит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1951"/>
            <a:ext cx="12203500" cy="6861900"/>
          </a:xfrm>
          <a:prstGeom prst="rect">
            <a:avLst/>
          </a:prstGeom>
        </p:spPr>
      </p:pic>
      <p:pic>
        <p:nvPicPr>
          <p:cNvPr id="2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6199956"/>
            <a:ext cx="12203503" cy="65473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890623" y="230381"/>
            <a:ext cx="8410749" cy="59695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041585" y="538303"/>
            <a:ext cx="810595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rbel" panose="020B0503020204020204"/>
                <a:cs typeface="Arial" panose="020B0604020202020204"/>
              </a:rPr>
              <a:t>ЭКСПЛУАТАЦИОННЫЕ ПРЕИМУЩЕСТВА:</a:t>
            </a:r>
            <a:endParaRPr lang="ru-RU" sz="3000" b="1" dirty="0">
              <a:solidFill>
                <a:schemeClr val="bg1"/>
              </a:solidFill>
              <a:latin typeface="Corbel" panose="020B0503020204020204"/>
              <a:ea typeface="+mn-lt"/>
              <a:cs typeface="+mn-lt"/>
            </a:endParaRPr>
          </a:p>
          <a:p>
            <a:pPr algn="ctr"/>
            <a:endParaRPr lang="ru-RU" sz="3000" dirty="0">
              <a:solidFill>
                <a:schemeClr val="bg1"/>
              </a:solidFill>
              <a:latin typeface="Corbel" panose="020B0503020204020204"/>
              <a:cs typeface="Arial" panose="020B060402020202020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09021" y="1194548"/>
            <a:ext cx="8771695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   - способ эксплуатации скважины не влияет на</a:t>
            </a:r>
            <a:endParaRPr lang="ru-RU" sz="2000" dirty="0"/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      технологию отбора  газа;</a:t>
            </a:r>
          </a:p>
          <a:p>
            <a:endParaRPr lang="ru-RU" sz="2000" dirty="0"/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   - возможность регулирования объемов отбора </a:t>
            </a: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     давления и нагнетания газа;</a:t>
            </a:r>
          </a:p>
          <a:p>
            <a:endParaRPr lang="ru-RU" sz="2000" dirty="0"/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   - простота  и высокая надежность работы  оборудования;</a:t>
            </a:r>
          </a:p>
          <a:p>
            <a:endParaRPr lang="ru-RU" sz="2000" dirty="0">
              <a:solidFill>
                <a:srgbClr val="FFFFFF"/>
              </a:solidFill>
              <a:latin typeface="Corbel" panose="020B0503020204020204"/>
              <a:cs typeface="Arial" panose="020B0604020202020204"/>
            </a:endParaRP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   - возможность снижения давления газа в </a:t>
            </a:r>
            <a:r>
              <a:rPr lang="ru-RU" sz="2000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затрубном</a:t>
            </a:r>
            <a:endParaRPr lang="ru-RU" sz="2000" dirty="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     пространстве скважины до атмосферного  значения;</a:t>
            </a:r>
          </a:p>
          <a:p>
            <a:endParaRPr lang="ru-RU" sz="2000" dirty="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   - давление нагнетания откачиваемого газа</a:t>
            </a:r>
            <a:endParaRPr lang="ru-RU" sz="20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ru-RU" sz="20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      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в коллектор более </a:t>
            </a:r>
            <a:r>
              <a:rPr lang="ru-RU" sz="2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 МПа;</a:t>
            </a:r>
          </a:p>
          <a:p>
            <a:endParaRPr lang="ru-RU" sz="2000" dirty="0">
              <a:cs typeface="Calibri" panose="020F0502020204030204"/>
            </a:endParaRP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   - возможность автономной работы установки,</a:t>
            </a: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     без  дополнительного персонала.</a:t>
            </a:r>
            <a:endParaRPr lang="ru-RU" sz="2000" dirty="0"/>
          </a:p>
        </p:txBody>
      </p:sp>
      <p:pic>
        <p:nvPicPr>
          <p:cNvPr id="7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15" y="1151231"/>
            <a:ext cx="1578454" cy="191578"/>
          </a:xfrm>
          <a:prstGeom prst="rect">
            <a:avLst/>
          </a:prstGeom>
        </p:spPr>
      </p:pic>
      <p:pic>
        <p:nvPicPr>
          <p:cNvPr id="18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15" y="2258363"/>
            <a:ext cx="1578454" cy="191578"/>
          </a:xfrm>
          <a:prstGeom prst="rect">
            <a:avLst/>
          </a:prstGeom>
        </p:spPr>
      </p:pic>
      <p:pic>
        <p:nvPicPr>
          <p:cNvPr id="1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15" y="3165174"/>
            <a:ext cx="1578454" cy="191578"/>
          </a:xfrm>
          <a:prstGeom prst="rect">
            <a:avLst/>
          </a:prstGeom>
        </p:spPr>
      </p:pic>
      <p:pic>
        <p:nvPicPr>
          <p:cNvPr id="20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15" y="3753381"/>
            <a:ext cx="1578454" cy="191578"/>
          </a:xfrm>
          <a:prstGeom prst="rect">
            <a:avLst/>
          </a:prstGeom>
        </p:spPr>
      </p:pic>
      <p:pic>
        <p:nvPicPr>
          <p:cNvPr id="21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14" y="4671880"/>
            <a:ext cx="1578454" cy="191578"/>
          </a:xfrm>
          <a:prstGeom prst="rect">
            <a:avLst/>
          </a:prstGeom>
        </p:spPr>
      </p:pic>
      <p:pic>
        <p:nvPicPr>
          <p:cNvPr id="22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14" y="5579696"/>
            <a:ext cx="1578454" cy="1915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0" descr="Изображение выглядит как фотография, мужчина, сидит, большой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1951"/>
            <a:ext cx="12203501" cy="68619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03062" y="725097"/>
            <a:ext cx="4876784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СТЕНДОВЫЕ ИСПЫТАНИЯ</a:t>
            </a:r>
          </a:p>
        </p:txBody>
      </p:sp>
      <p:pic>
        <p:nvPicPr>
          <p:cNvPr id="6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6199956"/>
            <a:ext cx="12203503" cy="654732"/>
          </a:xfrm>
          <a:prstGeom prst="rect">
            <a:avLst/>
          </a:prstGeom>
        </p:spPr>
      </p:pic>
      <p:pic>
        <p:nvPicPr>
          <p:cNvPr id="14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252" y="-3596"/>
            <a:ext cx="422033" cy="67215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02444" y="3561838"/>
            <a:ext cx="4943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Corbel" panose="020B0503020204020204"/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Проверка режимов аварийной остановки</a:t>
            </a:r>
            <a:endParaRPr lang="ru-RU" sz="2000" b="1" dirty="0">
              <a:latin typeface="Corbel" panose="020B0503020204020204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125526" y="3561272"/>
            <a:ext cx="7011835" cy="14808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668" y="3533235"/>
            <a:ext cx="292637" cy="151699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111148" y="1720971"/>
            <a:ext cx="7040590" cy="15096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290" y="1721688"/>
            <a:ext cx="292637" cy="15169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55438" y="2124797"/>
            <a:ext cx="407727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Corbel" panose="020B0503020204020204"/>
                <a:ea typeface="Calibri" panose="020F0502020204030204" pitchFamily="34" charset="0"/>
                <a:cs typeface="Arial" panose="020B0604020202020204"/>
                <a:sym typeface="+mn-ea"/>
              </a:rPr>
              <a:t>Подтверждение заявленных рабочих характеристик</a:t>
            </a:r>
            <a:endParaRPr lang="ru-RU" sz="2000" b="1" dirty="0">
              <a:solidFill>
                <a:schemeClr val="bg1"/>
              </a:solidFill>
              <a:latin typeface="Corbel" panose="020B0503020204020204"/>
              <a:cs typeface="Arial" panose="020B06040202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50612" y="3935648"/>
            <a:ext cx="381375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Corbel" panose="020B0503020204020204"/>
                <a:ea typeface="Calibri" panose="020F0502020204030204" pitchFamily="34" charset="0"/>
                <a:cs typeface="Arial" panose="020B0604020202020204"/>
                <a:sym typeface="+mn-ea"/>
              </a:rPr>
              <a:t>Проверка режимов аварийной остановки</a:t>
            </a:r>
            <a:endParaRPr lang="ru-RU" sz="2000" b="1">
              <a:solidFill>
                <a:schemeClr val="bg1"/>
              </a:solidFill>
              <a:latin typeface="Corbel" panose="020B0503020204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1" descr="Изображение выглядит как внешний, фотография, мужчина, поле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2" y="-2486"/>
            <a:ext cx="12275389" cy="6862972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9219992" y="5690249"/>
            <a:ext cx="2476330" cy="6602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037277" y="2891355"/>
            <a:ext cx="1813465" cy="4057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080938" y="1686806"/>
            <a:ext cx="2616615" cy="362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06723" y="279400"/>
            <a:ext cx="3578607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ХАРАКТЕРИСТИКИ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81838" y="1078526"/>
            <a:ext cx="11215179" cy="592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4188" y="1151871"/>
            <a:ext cx="883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Corbel" panose="020B0503020204020204"/>
                <a:cs typeface="Arial" panose="020B0604020202020204" pitchFamily="34" charset="0"/>
              </a:rPr>
              <a:t>Ожидаемые показатели на опытно-промысловых испытаниях: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9694583" y="2261899"/>
            <a:ext cx="1988593" cy="4055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7825527" y="2261899"/>
            <a:ext cx="1988593" cy="4055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8731299" y="2261898"/>
            <a:ext cx="1988593" cy="4055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791904" y="2880125"/>
            <a:ext cx="6905649" cy="4918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8918204" y="3498351"/>
            <a:ext cx="2764971" cy="434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9539" y="1682006"/>
            <a:ext cx="10840950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Номинальная производительность установки, м3/мин. (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откл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.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cs typeface="Arial" panose="020B0604020202020204"/>
              </a:rPr>
              <a:t> ±10 %) </a:t>
            </a:r>
            <a:r>
              <a:rPr lang="ru-RU" sz="20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 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- 0,1; </a:t>
            </a:r>
            <a:endParaRPr lang="ru-RU" sz="2000" b="1" dirty="0">
              <a:solidFill>
                <a:schemeClr val="bg1"/>
              </a:solidFill>
              <a:latin typeface="Arial" panose="020B0604020202020204"/>
              <a:cs typeface="Arial" panose="020B0604020202020204" pitchFamily="34" charset="0"/>
            </a:endParaRPr>
          </a:p>
          <a:p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Конечное давление сжатого газа, МПа (кгс/см2), не более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cs typeface="Arial" panose="020B0604020202020204"/>
              </a:rPr>
              <a:t> </a:t>
            </a:r>
            <a:r>
              <a:rPr lang="ru-RU" sz="20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 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– 4,0 (40); </a:t>
            </a:r>
            <a:endParaRPr lang="ru-RU" sz="2000" b="1" dirty="0">
              <a:solidFill>
                <a:schemeClr val="bg1"/>
              </a:solidFill>
              <a:latin typeface="Arial" panose="020B0604020202020204"/>
              <a:cs typeface="Arial" panose="020B0604020202020204" pitchFamily="34" charset="0"/>
            </a:endParaRPr>
          </a:p>
          <a:p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Установленная мощность, кВт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cs typeface="Arial" panose="020B0604020202020204"/>
              </a:rPr>
              <a:t> 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-  8,5 (7,5±11%);</a:t>
            </a:r>
          </a:p>
          <a:p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/>
              <a:cs typeface="Arial" panose="020B0604020202020204"/>
            </a:endParaRP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Увеличение коэффициента подач и наполнения насосов, в среднем на</a:t>
            </a:r>
            <a:r>
              <a:rPr lang="ru-RU" sz="2000" dirty="0">
                <a:solidFill>
                  <a:schemeClr val="bg1"/>
                </a:solidFill>
                <a:latin typeface="Corbel" panose="020B0503020204020204"/>
                <a:cs typeface="Arial" panose="020B0604020202020204"/>
              </a:rPr>
              <a:t> 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25%;</a:t>
            </a:r>
            <a:endParaRPr lang="ru-RU" sz="2000" dirty="0">
              <a:solidFill>
                <a:schemeClr val="bg1"/>
              </a:solidFill>
              <a:latin typeface="Corbel" panose="020B0503020204020204"/>
              <a:cs typeface="Arial" panose="020B0604020202020204" pitchFamily="34" charset="0"/>
            </a:endParaRPr>
          </a:p>
          <a:p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Фактические показатели динамического уровня в начальный период вакуумирования увеличивается на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13,5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%, затем темп увеличения динамического уровня снижается, динамический уровень обычно повышается в пределах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60-300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 м;</a:t>
            </a:r>
          </a:p>
          <a:p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Прирост дебита нефти  в среднем: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						по Урало-Поволжью 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 - на 2-6 т/</a:t>
            </a:r>
            <a:r>
              <a:rPr lang="ru-RU" sz="2000" b="1" dirty="0" err="1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сут</a:t>
            </a:r>
            <a:r>
              <a:rPr lang="ru-RU" sz="2000" dirty="0">
                <a:solidFill>
                  <a:schemeClr val="bg1"/>
                </a:solidFill>
                <a:latin typeface="Corbel" panose="020B0503020204020204"/>
                <a:cs typeface="Arial" panose="020B0604020202020204"/>
              </a:rPr>
              <a:t>,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							по Западной Сибири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 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- на 8-12 т/</a:t>
            </a:r>
            <a:r>
              <a:rPr lang="ru-RU" sz="2000" b="1" dirty="0" err="1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сут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ru-RU" sz="2000" b="1" dirty="0">
              <a:solidFill>
                <a:schemeClr val="bg1"/>
              </a:solidFill>
              <a:latin typeface="Arial" panose="020B0604020202020204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0460" y="1792681"/>
            <a:ext cx="805130" cy="1489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520460" y="2430855"/>
            <a:ext cx="805130" cy="1489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20460" y="2992830"/>
            <a:ext cx="805130" cy="1489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20460" y="3650055"/>
            <a:ext cx="805130" cy="1489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539510" y="4240605"/>
            <a:ext cx="805130" cy="1489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539510" y="5459805"/>
            <a:ext cx="805130" cy="1489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1" descr="Изображение выглядит как внешний, фотография, мужчина, поле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2" y="-2486"/>
            <a:ext cx="12275389" cy="686297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229460" y="1006640"/>
            <a:ext cx="8641633" cy="6064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  <a:cs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4962" y="1079985"/>
            <a:ext cx="883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Corbel" panose="020B0503020204020204"/>
                <a:cs typeface="Arial" panose="020B0604020202020204" pitchFamily="34" charset="0"/>
              </a:rPr>
              <a:t>Возможность выбора требуемых комплектаций: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1240790" y="1793575"/>
            <a:ext cx="8625840" cy="3461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orbel" panose="020B0503020204020204"/>
              <a:cs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17980" y="2903555"/>
            <a:ext cx="31603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Мощность потребляемая, кВт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17980" y="3375360"/>
            <a:ext cx="28149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Давление на выходе, МПа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93545" y="3854150"/>
            <a:ext cx="12680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Тип насоса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17980" y="4311350"/>
            <a:ext cx="36703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Обороты электродвигателя, мин.ˉ¹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93545" y="4783155"/>
            <a:ext cx="2783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Подача газа, нм³/час *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12230" y="1893905"/>
            <a:ext cx="26955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Модификация установки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24150" y="2137110"/>
            <a:ext cx="11639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Параметр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62380" y="2896570"/>
            <a:ext cx="2889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62380" y="3368375"/>
            <a:ext cx="3130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40790" y="3835735"/>
            <a:ext cx="30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62380" y="4311350"/>
            <a:ext cx="3130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62380" y="4783155"/>
            <a:ext cx="2952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2815" y="2917525"/>
            <a:ext cx="103105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latin typeface="Arial" panose="020B0604020202020204"/>
                <a:cs typeface="Arial" panose="020B0604020202020204"/>
              </a:rPr>
              <a:t>4</a:t>
            </a:r>
            <a:r>
              <a:rPr lang="ru-RU" dirty="0">
                <a:latin typeface="Arial" panose="020B0604020202020204"/>
                <a:cs typeface="Arial" panose="020B0604020202020204"/>
              </a:rPr>
              <a:t>,</a:t>
            </a:r>
            <a:r>
              <a:rPr lang="en-US" dirty="0">
                <a:latin typeface="Arial" panose="020B0604020202020204"/>
                <a:cs typeface="Arial" panose="020B0604020202020204"/>
              </a:rPr>
              <a:t>5 - 7.5</a:t>
            </a:r>
            <a:endParaRPr lang="ru-RU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45860" y="3368375"/>
            <a:ext cx="5054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/>
                <a:cs typeface="Arial" panose="020B0604020202020204"/>
              </a:rPr>
              <a:t>4,0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53760" y="4312620"/>
            <a:ext cx="144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/>
                <a:cs typeface="Arial" panose="020B0604020202020204"/>
              </a:rPr>
              <a:t>900 - 2500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12815" y="4784425"/>
            <a:ext cx="138112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>
                <a:latin typeface="Arial" panose="020B0604020202020204"/>
                <a:cs typeface="Arial" panose="020B0604020202020204"/>
              </a:rPr>
              <a:t>6,0 - 15,0**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32550" y="2381684"/>
            <a:ext cx="190577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dirty="0">
                <a:latin typeface="Corbel" panose="020B0503020204020204" pitchFamily="34" charset="0"/>
              </a:rPr>
              <a:t>Индивидуальная</a:t>
            </a:r>
            <a:endParaRPr lang="ru-RU" dirty="0"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73035" y="2893395"/>
            <a:ext cx="142938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>
                <a:latin typeface="Arial" panose="020B0604020202020204"/>
                <a:cs typeface="Arial" panose="020B0604020202020204"/>
              </a:rPr>
              <a:t>13,0 - 52,0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97825" y="3375360"/>
            <a:ext cx="5054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/>
                <a:cs typeface="Arial" panose="020B0604020202020204"/>
              </a:rPr>
              <a:t>4,0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02575" y="383446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/>
                <a:cs typeface="Arial" panose="020B0604020202020204"/>
              </a:rPr>
              <a:t>ЭЦН5А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10525" y="431325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/>
                <a:cs typeface="Arial" panose="020B0604020202020204"/>
              </a:rPr>
              <a:t>2 800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97825" y="4784425"/>
            <a:ext cx="120459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>
                <a:latin typeface="Arial" panose="020B0604020202020204"/>
                <a:cs typeface="Arial" panose="020B0604020202020204"/>
              </a:rPr>
              <a:t>25 - 70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20783" y="2381684"/>
            <a:ext cx="12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rbel" panose="020B0503020204020204" pitchFamily="34" charset="0"/>
              </a:rPr>
              <a:t>Групповая</a:t>
            </a:r>
            <a:endParaRPr lang="ru-RU" dirty="0"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 flipV="1">
            <a:off x="5654675" y="2305385"/>
            <a:ext cx="4210685" cy="698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>
            <a:off x="1240790" y="2794970"/>
            <a:ext cx="8624570" cy="381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 flipH="1">
            <a:off x="1547495" y="1773890"/>
            <a:ext cx="5080" cy="347472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>
            <a:off x="5660390" y="1778970"/>
            <a:ext cx="8255" cy="349821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76"/>
          <p:cNvCxnSpPr/>
          <p:nvPr/>
        </p:nvCxnSpPr>
        <p:spPr>
          <a:xfrm>
            <a:off x="7654925" y="2323165"/>
            <a:ext cx="7620" cy="292544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3"/>
          <p:cNvSpPr txBox="1"/>
          <p:nvPr/>
        </p:nvSpPr>
        <p:spPr>
          <a:xfrm>
            <a:off x="6206490" y="38344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/>
                <a:cs typeface="Arial" panose="020B0604020202020204"/>
              </a:rPr>
              <a:t>НШ</a:t>
            </a:r>
          </a:p>
        </p:txBody>
      </p:sp>
      <p:cxnSp>
        <p:nvCxnSpPr>
          <p:cNvPr id="4" name="Прямая соединительная линия 65"/>
          <p:cNvCxnSpPr/>
          <p:nvPr/>
        </p:nvCxnSpPr>
        <p:spPr>
          <a:xfrm>
            <a:off x="1240790" y="3285825"/>
            <a:ext cx="8624570" cy="381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65"/>
          <p:cNvCxnSpPr/>
          <p:nvPr/>
        </p:nvCxnSpPr>
        <p:spPr>
          <a:xfrm>
            <a:off x="1241425" y="3763345"/>
            <a:ext cx="8624570" cy="381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65"/>
          <p:cNvCxnSpPr/>
          <p:nvPr/>
        </p:nvCxnSpPr>
        <p:spPr>
          <a:xfrm>
            <a:off x="1242060" y="4736165"/>
            <a:ext cx="8624570" cy="381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65"/>
          <p:cNvCxnSpPr/>
          <p:nvPr/>
        </p:nvCxnSpPr>
        <p:spPr>
          <a:xfrm>
            <a:off x="1240790" y="4253565"/>
            <a:ext cx="8624570" cy="381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овое поле 13"/>
          <p:cNvSpPr txBox="1"/>
          <p:nvPr/>
        </p:nvSpPr>
        <p:spPr>
          <a:xfrm>
            <a:off x="1226185" y="5524200"/>
            <a:ext cx="874839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altLang="en-US" sz="1600" dirty="0">
                <a:latin typeface="Corbel" panose="020B0503020204020204"/>
                <a:cs typeface="Arial" panose="020B0604020202020204"/>
              </a:rPr>
              <a:t>*      Производительность установок приведена для атмосферного давления в </a:t>
            </a:r>
            <a:r>
              <a:rPr lang="ru-RU" altLang="en-US" sz="1600" dirty="0" err="1">
                <a:latin typeface="Corbel" panose="020B0503020204020204"/>
                <a:cs typeface="Arial" panose="020B0604020202020204"/>
              </a:rPr>
              <a:t>затрубье</a:t>
            </a:r>
            <a:endParaRPr lang="ru-RU" altLang="en-US" sz="1600" dirty="0">
              <a:latin typeface="Corbel" panose="020B0503020204020204"/>
              <a:cs typeface="Arial" panose="020B0604020202020204"/>
            </a:endParaRPr>
          </a:p>
          <a:p>
            <a:r>
              <a:rPr lang="ru-RU" altLang="en-US" sz="1600" dirty="0">
                <a:latin typeface="Corbel" panose="020B0503020204020204"/>
                <a:cs typeface="Arial" panose="020B0604020202020204"/>
              </a:rPr>
              <a:t>**   Подбирается под объект изменением марки насосов и оборотов привода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06723" y="279400"/>
            <a:ext cx="3578607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ХАРАКТЕРИСТИКИ</a:t>
            </a:r>
          </a:p>
        </p:txBody>
      </p:sp>
      <p:pic>
        <p:nvPicPr>
          <p:cNvPr id="10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6215722"/>
            <a:ext cx="12275389" cy="6547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11" descr="Изображение выглядит как внешний, фотография, мужчина, поле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2" y="-2486"/>
            <a:ext cx="12275389" cy="6862972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4873924" y="2425459"/>
            <a:ext cx="7213116" cy="20990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  <a:latin typeface="Corbel" panose="020B0503020204020204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58792" y="1332781"/>
            <a:ext cx="3187457" cy="48595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789688" y="451928"/>
            <a:ext cx="6842707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УДАЛЕННЫЙ МОНИТОРИНГ РАБОТЫ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4738" y="2590036"/>
            <a:ext cx="686738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  Сохранять  данные во внутренней памяти *</a:t>
            </a:r>
            <a:endParaRPr lang="ru-RU" sz="2000" dirty="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2126" y="3161463"/>
            <a:ext cx="72940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</a:rPr>
              <a:t>Передавать данные на сервер Заказчика по каналам </a:t>
            </a:r>
            <a:r>
              <a:rPr lang="en-US" sz="2000" dirty="0">
                <a:solidFill>
                  <a:srgbClr val="FFFFFF"/>
                </a:solidFill>
                <a:latin typeface="Corbel" panose="020B0503020204020204"/>
              </a:rPr>
              <a:t>GPRS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</a:rPr>
              <a:t>. *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</a:t>
            </a:r>
            <a:r>
              <a:rPr lang="en-US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​</a:t>
            </a:r>
            <a:endParaRPr lang="en-US" sz="2000" dirty="0">
              <a:solidFill>
                <a:srgbClr val="FFFFFF"/>
              </a:solidFill>
              <a:latin typeface="Corbel" panose="020B050302020402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38547" y="3807046"/>
            <a:ext cx="72940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Осуществлять удаленный контроль работы установки **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80239" y="4615772"/>
            <a:ext cx="7294032" cy="3371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1600" dirty="0">
                <a:latin typeface="Corbel" panose="020B0503020204020204"/>
              </a:rPr>
              <a:t> * -    перечень</a:t>
            </a:r>
            <a:r>
              <a:rPr lang="ru-RU" sz="1600" dirty="0">
                <a:latin typeface="Corbel" panose="020B0503020204020204"/>
                <a:cs typeface="Arial" panose="020B0604020202020204"/>
              </a:rPr>
              <a:t> и объем данных </a:t>
            </a:r>
            <a:r>
              <a:rPr lang="en-US" sz="1600" dirty="0">
                <a:latin typeface="Corbel" panose="020B0503020204020204"/>
                <a:cs typeface="Arial" panose="020B0604020202020204"/>
              </a:rPr>
              <a:t>​</a:t>
            </a:r>
            <a:r>
              <a:rPr lang="ru-RU" sz="1600" dirty="0">
                <a:latin typeface="Corbel" panose="020B0503020204020204"/>
                <a:cs typeface="Arial" panose="020B0604020202020204"/>
              </a:rPr>
              <a:t>определяется количеством доп. датчиков</a:t>
            </a:r>
            <a:endParaRPr lang="en-US" sz="1600" dirty="0" err="1">
              <a:latin typeface="Corbel" panose="020B0503020204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0238" y="5005298"/>
            <a:ext cx="72940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1600" dirty="0">
                <a:latin typeface="Corbel" panose="020B0503020204020204"/>
              </a:rPr>
              <a:t> ** - в т.ч. дистанционную остановку. </a:t>
            </a:r>
            <a:endParaRPr lang="ru-RU" sz="1600" dirty="0">
              <a:latin typeface="Corbel" panose="020B0503020204020204"/>
              <a:cs typeface="Arial" panose="020B0604020202020204"/>
            </a:endParaRPr>
          </a:p>
        </p:txBody>
      </p:sp>
      <p:pic>
        <p:nvPicPr>
          <p:cNvPr id="8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9" y="1898530"/>
            <a:ext cx="3867747" cy="3367717"/>
          </a:xfrm>
          <a:prstGeom prst="rect">
            <a:avLst/>
          </a:prstGeom>
        </p:spPr>
      </p:pic>
      <p:pic>
        <p:nvPicPr>
          <p:cNvPr id="19" name="Рисунок 4" descr="Изображение выглядит как компьютер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2238555"/>
            <a:ext cx="3375803" cy="3027871"/>
          </a:xfrm>
          <a:prstGeom prst="rect">
            <a:avLst/>
          </a:prstGeom>
        </p:spPr>
      </p:pic>
      <p:pic>
        <p:nvPicPr>
          <p:cNvPr id="15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1" y="6199956"/>
            <a:ext cx="12275389" cy="6547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12589" y="1892060"/>
            <a:ext cx="47847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2000" b="1" dirty="0">
                <a:latin typeface="Corbel" panose="020B0503020204020204"/>
                <a:cs typeface="Arial" panose="020B0604020202020204"/>
              </a:rPr>
              <a:t>Дополнительные модули позволяют</a:t>
            </a:r>
            <a:endParaRPr lang="ru-RU" sz="2000" dirty="0">
              <a:latin typeface="Corbel" panose="020B0503020204020204"/>
              <a:cs typeface="Arial" panose="020B0604020202020204"/>
            </a:endParaRPr>
          </a:p>
        </p:txBody>
      </p:sp>
      <p:pic>
        <p:nvPicPr>
          <p:cNvPr id="32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159" y="2686140"/>
            <a:ext cx="1219021" cy="181694"/>
          </a:xfrm>
          <a:prstGeom prst="rect">
            <a:avLst/>
          </a:prstGeom>
        </p:spPr>
      </p:pic>
      <p:pic>
        <p:nvPicPr>
          <p:cNvPr id="34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159" y="3256382"/>
            <a:ext cx="1219021" cy="181694"/>
          </a:xfrm>
          <a:prstGeom prst="rect">
            <a:avLst/>
          </a:prstGeom>
        </p:spPr>
      </p:pic>
      <p:pic>
        <p:nvPicPr>
          <p:cNvPr id="36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159" y="3893838"/>
            <a:ext cx="1219021" cy="181694"/>
          </a:xfrm>
          <a:prstGeom prst="rect">
            <a:avLst/>
          </a:prstGeom>
        </p:spPr>
      </p:pic>
      <p:pic>
        <p:nvPicPr>
          <p:cNvPr id="18" name="Рисунок 6" descr="Изображение выглядит как сидит, стол&#10;&#10;Автоматически созданное описани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513" y="2658671"/>
            <a:ext cx="1851804" cy="26620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1" descr="Изображение выглядит как стол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3" y="-2895"/>
            <a:ext cx="12275388" cy="68781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15579" y="279400"/>
            <a:ext cx="5360891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 УНИКАЛЬНАЯ ТЕХНОЛОГИЯ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5282" y="1339972"/>
            <a:ext cx="6393681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latin typeface="Corbel" panose="020B0503020204020204"/>
                <a:cs typeface="Arial" panose="020B0604020202020204"/>
              </a:rPr>
              <a:t>Предлагаемые ООО «</a:t>
            </a:r>
            <a:r>
              <a:rPr lang="ru-RU" sz="2000" dirty="0" err="1">
                <a:latin typeface="Corbel" panose="020B0503020204020204"/>
                <a:cs typeface="Arial" panose="020B0604020202020204"/>
              </a:rPr>
              <a:t>Каматрон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» технологические решения одно и двухтактного вытеснения газа учитывают возможности выпускаемых промышленностью насосов для перекачки жидкости (патенты РФ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2627797,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2630490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).</a:t>
            </a:r>
          </a:p>
          <a:p>
            <a:endParaRPr lang="ru-RU" sz="2000" dirty="0"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latin typeface="Corbel" panose="020B0503020204020204"/>
                <a:cs typeface="Arial" panose="020B0604020202020204"/>
              </a:rPr>
              <a:t>В июне 2020 г. подана заявка на получение патента («Установка для откачки попутного газа из </a:t>
            </a:r>
            <a:r>
              <a:rPr lang="ru-RU" sz="2000" dirty="0" err="1">
                <a:latin typeface="Corbel" panose="020B0503020204020204"/>
                <a:cs typeface="Arial" panose="020B0604020202020204"/>
              </a:rPr>
              <a:t>затрубного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 пространства группы нефтяных скважин в нефтесборный коллектор»). </a:t>
            </a:r>
            <a:endParaRPr lang="ru-RU" sz="2000" dirty="0"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latin typeface="Corbel" panose="020B0503020204020204"/>
                <a:cs typeface="Arial" panose="020B0604020202020204"/>
              </a:rPr>
              <a:t>    </a:t>
            </a:r>
            <a:endParaRPr lang="ru-RU" sz="2000" dirty="0"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latin typeface="Corbel" panose="020B0503020204020204"/>
                <a:cs typeface="Arial" panose="020B0604020202020204"/>
              </a:rPr>
              <a:t>Запатентованная технология позволяет снижать давление в </a:t>
            </a:r>
            <a:r>
              <a:rPr lang="ru-RU" sz="2000" dirty="0" err="1">
                <a:latin typeface="Corbel" panose="020B0503020204020204"/>
                <a:cs typeface="Arial" panose="020B0604020202020204"/>
              </a:rPr>
              <a:t>затрубном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 пространстве до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0,1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 МПа и газовом факторе до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 куб.м/тн.</a:t>
            </a:r>
          </a:p>
        </p:txBody>
      </p:sp>
      <p:pic>
        <p:nvPicPr>
          <p:cNvPr id="3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37" y="6215722"/>
            <a:ext cx="12275389" cy="654732"/>
          </a:xfrm>
          <a:prstGeom prst="rect">
            <a:avLst/>
          </a:prstGeom>
        </p:spPr>
      </p:pic>
      <p:pic>
        <p:nvPicPr>
          <p:cNvPr id="66562" name="Picture 2" descr="C:\Users\Гузель\Desktop\Каматрон 2020\Новая папка\пнг\точк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" y="1308938"/>
            <a:ext cx="5222333" cy="46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3" name="Picture 3" descr="C:\Users\Гузель\Desktop\Каматрон 2020\Новая папка\пнг\книга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44" y="1736753"/>
            <a:ext cx="5226279" cy="382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2" descr="Изображение выглядит как внешний, легкий, темный, солнце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936"/>
            <a:ext cx="12217879" cy="68782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8992" y="2876138"/>
            <a:ext cx="11718387" cy="815620"/>
          </a:xfrm>
          <a:prstGeom prst="rect">
            <a:avLst/>
          </a:prstGeom>
          <a:solidFill>
            <a:srgbClr val="FE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200295" y="279400"/>
            <a:ext cx="9791462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ТЕХНОЛОГИЯ ВНУТРИСКВАЖИННОГО СЕПАРАТОРА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7931" y="1166517"/>
            <a:ext cx="7170057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2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Совокупность создания внутрискважинного сепаратора и отбора газа из </a:t>
            </a:r>
            <a:r>
              <a:rPr lang="ru-RU" sz="2200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затрубного</a:t>
            </a:r>
            <a:r>
              <a:rPr lang="ru-RU" sz="22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 пространства установкой «</a:t>
            </a:r>
            <a:r>
              <a:rPr lang="ru-RU" sz="2200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Каматрон</a:t>
            </a:r>
            <a:r>
              <a:rPr lang="ru-RU" sz="22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» позволяет существенно увеличить добычу нефти с высоким газовым фактором.</a:t>
            </a:r>
          </a:p>
        </p:txBody>
      </p:sp>
      <p:pic>
        <p:nvPicPr>
          <p:cNvPr id="7" name="Изображение 26"/>
          <p:cNvPicPr>
            <a:picLocks noChangeAspect="1"/>
          </p:cNvPicPr>
          <p:nvPr/>
        </p:nvPicPr>
        <p:blipFill>
          <a:blip r:embed="rId3" cstate="print"/>
          <a:srcRect l="18164" t="29259" r="63008" b="10741"/>
          <a:stretch>
            <a:fillRect/>
          </a:stretch>
        </p:blipFill>
        <p:spPr>
          <a:xfrm>
            <a:off x="331861" y="924280"/>
            <a:ext cx="3688345" cy="5212409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597787" y="2880465"/>
            <a:ext cx="7170057" cy="31381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/>
                <a:cs typeface="Arial" panose="020B0604020202020204"/>
              </a:rPr>
              <a:t>Возможные  объекты для создания искусственного сепаратора газа:</a:t>
            </a:r>
          </a:p>
          <a:p>
            <a:pPr lvl="0"/>
            <a:endParaRPr lang="ru-RU" sz="2200" dirty="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  <a:p>
            <a:pPr marL="342900" lvl="0" indent="-342900">
              <a:buFontTx/>
              <a:buChar char="-"/>
            </a:pPr>
            <a:r>
              <a:rPr lang="ru-RU" sz="22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при строительстве новых скважин бурением</a:t>
            </a:r>
            <a:endParaRPr lang="en-US" sz="2200" dirty="0">
              <a:solidFill>
                <a:srgbClr val="FFFFFF"/>
              </a:solidFill>
              <a:latin typeface="Corbel" panose="020B0503020204020204"/>
              <a:cs typeface="Arial" panose="020B0604020202020204"/>
            </a:endParaRPr>
          </a:p>
          <a:p>
            <a:pPr lvl="0"/>
            <a:r>
              <a:rPr lang="ru-RU" sz="22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пилотного ствола;</a:t>
            </a:r>
          </a:p>
          <a:p>
            <a:pPr lvl="0"/>
            <a:r>
              <a:rPr lang="ru-RU" sz="22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-    при реконструкции существующих скважин строительством бокового ствола;</a:t>
            </a:r>
          </a:p>
          <a:p>
            <a:r>
              <a:rPr lang="ru-RU" sz="22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-    в действующих скважинах строительством кармана достаточного диаметра, в который спускают УЭЦН. </a:t>
            </a:r>
            <a:endParaRPr lang="ru-RU" sz="2200" dirty="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</p:txBody>
      </p:sp>
      <p:pic>
        <p:nvPicPr>
          <p:cNvPr id="2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6215722"/>
            <a:ext cx="12275389" cy="654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/>
          <p:cNvSpPr/>
          <p:nvPr/>
        </p:nvSpPr>
        <p:spPr>
          <a:xfrm>
            <a:off x="-72390" y="0"/>
            <a:ext cx="12301220" cy="6909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-53975" y="859790"/>
            <a:ext cx="1226502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7" descr="Изображение выглядит как большой, висит, легкий, столб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660" y="2968625"/>
            <a:ext cx="2043430" cy="2880995"/>
          </a:xfrm>
          <a:prstGeom prst="rect">
            <a:avLst/>
          </a:prstGeom>
        </p:spPr>
      </p:pic>
      <p:pic>
        <p:nvPicPr>
          <p:cNvPr id="8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83" y="6215722"/>
            <a:ext cx="12275389" cy="6547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4862" y="276225"/>
            <a:ext cx="99942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5238"/>
                </a:solidFill>
                <a:latin typeface="TT Lakes DemiBold" panose="02000503030000020004" pitchFamily="2" charset="0"/>
              </a:rPr>
              <a:t>Увеличение дебита путем отбора затрубного газа</a:t>
            </a: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2343785" y="4570730"/>
            <a:ext cx="29171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Corbel" panose="020B0503020204020204"/>
                <a:cs typeface="Arial" panose="020B0604020202020204"/>
                <a:sym typeface="+mn-ea"/>
              </a:rPr>
              <a:t>Скопление сепарированного газа в </a:t>
            </a:r>
            <a:r>
              <a:rPr lang="ru-RU" sz="1400" dirty="0" err="1">
                <a:latin typeface="Corbel" panose="020B0503020204020204"/>
                <a:cs typeface="Arial" panose="020B0604020202020204"/>
                <a:sym typeface="+mn-ea"/>
              </a:rPr>
              <a:t>затрубном</a:t>
            </a:r>
            <a:r>
              <a:rPr lang="ru-RU" sz="1400" dirty="0">
                <a:latin typeface="Corbel" panose="020B0503020204020204"/>
                <a:cs typeface="Arial" panose="020B0604020202020204"/>
                <a:sym typeface="+mn-ea"/>
              </a:rPr>
              <a:t> пространстве  скважины при повышенных давлениях в сборном коллекторе проводит к снижению притока нефти к забою скважины</a:t>
            </a:r>
            <a:endParaRPr lang="ru-RU" altLang="en-US" sz="1400" dirty="0">
              <a:latin typeface="Corbel" panose="020B0503020204020204"/>
              <a:cs typeface="Arial" panose="020B0604020202020204"/>
              <a:sym typeface="+mn-ea"/>
            </a:endParaRPr>
          </a:p>
        </p:txBody>
      </p:sp>
      <p:sp>
        <p:nvSpPr>
          <p:cNvPr id="666" name="Банка 665"/>
          <p:cNvSpPr/>
          <p:nvPr/>
        </p:nvSpPr>
        <p:spPr>
          <a:xfrm>
            <a:off x="1440180" y="4173855"/>
            <a:ext cx="296545" cy="1591310"/>
          </a:xfrm>
          <a:prstGeom prst="can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67" name="Банка 666"/>
          <p:cNvSpPr/>
          <p:nvPr/>
        </p:nvSpPr>
        <p:spPr>
          <a:xfrm>
            <a:off x="1426845" y="3825875"/>
            <a:ext cx="323850" cy="429260"/>
          </a:xfrm>
          <a:prstGeom prst="can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68" name="Банка 667"/>
          <p:cNvSpPr/>
          <p:nvPr/>
        </p:nvSpPr>
        <p:spPr>
          <a:xfrm rot="10800000">
            <a:off x="1457960" y="3853180"/>
            <a:ext cx="262890" cy="188404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69" name="Банка 668"/>
          <p:cNvSpPr/>
          <p:nvPr/>
        </p:nvSpPr>
        <p:spPr>
          <a:xfrm>
            <a:off x="1458595" y="4951730"/>
            <a:ext cx="262890" cy="799465"/>
          </a:xfrm>
          <a:prstGeom prst="can">
            <a:avLst/>
          </a:prstGeom>
          <a:gradFill flip="none"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70" name="Овал 669"/>
          <p:cNvSpPr/>
          <p:nvPr/>
        </p:nvSpPr>
        <p:spPr>
          <a:xfrm>
            <a:off x="1463040" y="5069840"/>
            <a:ext cx="36195" cy="4381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95" name="Овал 694"/>
          <p:cNvSpPr/>
          <p:nvPr/>
        </p:nvSpPr>
        <p:spPr>
          <a:xfrm>
            <a:off x="1482090" y="5190490"/>
            <a:ext cx="36195" cy="4318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96" name="Овал 695"/>
          <p:cNvSpPr/>
          <p:nvPr/>
        </p:nvSpPr>
        <p:spPr>
          <a:xfrm>
            <a:off x="1687195" y="5033010"/>
            <a:ext cx="35560" cy="4953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97" name="Овал 696"/>
          <p:cNvSpPr/>
          <p:nvPr/>
        </p:nvSpPr>
        <p:spPr>
          <a:xfrm>
            <a:off x="1647825" y="5090795"/>
            <a:ext cx="36195" cy="4381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98" name="Овал 697"/>
          <p:cNvSpPr/>
          <p:nvPr/>
        </p:nvSpPr>
        <p:spPr>
          <a:xfrm>
            <a:off x="1687195" y="5138420"/>
            <a:ext cx="35560" cy="4953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99" name="Овал 698"/>
          <p:cNvSpPr/>
          <p:nvPr/>
        </p:nvSpPr>
        <p:spPr>
          <a:xfrm>
            <a:off x="1664335" y="5225415"/>
            <a:ext cx="36195" cy="4953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0" name="Овал 699"/>
          <p:cNvSpPr/>
          <p:nvPr/>
        </p:nvSpPr>
        <p:spPr>
          <a:xfrm>
            <a:off x="1687195" y="5299710"/>
            <a:ext cx="35560" cy="4381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1" name="Овал 700"/>
          <p:cNvSpPr/>
          <p:nvPr/>
        </p:nvSpPr>
        <p:spPr>
          <a:xfrm>
            <a:off x="1651000" y="5386705"/>
            <a:ext cx="36195" cy="4953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2" name="Овал 701"/>
          <p:cNvSpPr/>
          <p:nvPr/>
        </p:nvSpPr>
        <p:spPr>
          <a:xfrm>
            <a:off x="1687195" y="5474335"/>
            <a:ext cx="35560" cy="4953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3" name="Овал 702"/>
          <p:cNvSpPr/>
          <p:nvPr/>
        </p:nvSpPr>
        <p:spPr>
          <a:xfrm>
            <a:off x="1659890" y="5536565"/>
            <a:ext cx="36195" cy="4381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4" name="Овал 703"/>
          <p:cNvSpPr/>
          <p:nvPr/>
        </p:nvSpPr>
        <p:spPr>
          <a:xfrm>
            <a:off x="1656715" y="5669280"/>
            <a:ext cx="36195" cy="4381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5" name="Овал 704"/>
          <p:cNvSpPr/>
          <p:nvPr/>
        </p:nvSpPr>
        <p:spPr>
          <a:xfrm>
            <a:off x="1673860" y="5580380"/>
            <a:ext cx="36195" cy="4953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6" name="Овал 705"/>
          <p:cNvSpPr/>
          <p:nvPr/>
        </p:nvSpPr>
        <p:spPr>
          <a:xfrm>
            <a:off x="1454785" y="5299710"/>
            <a:ext cx="36195" cy="4381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7" name="Овал 706"/>
          <p:cNvSpPr/>
          <p:nvPr/>
        </p:nvSpPr>
        <p:spPr>
          <a:xfrm>
            <a:off x="1478280" y="5376545"/>
            <a:ext cx="36195" cy="4953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8" name="Овал 707"/>
          <p:cNvSpPr/>
          <p:nvPr/>
        </p:nvSpPr>
        <p:spPr>
          <a:xfrm>
            <a:off x="1468755" y="5480685"/>
            <a:ext cx="36195" cy="4953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709" name="Овал 708"/>
          <p:cNvSpPr/>
          <p:nvPr/>
        </p:nvSpPr>
        <p:spPr>
          <a:xfrm>
            <a:off x="1486535" y="5237480"/>
            <a:ext cx="36195" cy="4953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rgbClr val="034373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pic>
        <p:nvPicPr>
          <p:cNvPr id="711" name="Изображение 710" descr="манометр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10119" t="-1320" r="-110119" b="24225"/>
          <a:stretch>
            <a:fillRect/>
          </a:stretch>
        </p:blipFill>
        <p:spPr>
          <a:xfrm rot="21420000">
            <a:off x="2495550" y="1718945"/>
            <a:ext cx="435610" cy="532130"/>
          </a:xfrm>
          <a:prstGeom prst="rect">
            <a:avLst/>
          </a:prstGeom>
        </p:spPr>
      </p:pic>
      <p:pic>
        <p:nvPicPr>
          <p:cNvPr id="713" name="Изображение 7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3298" t="4240" r="11721" b="65047"/>
          <a:stretch>
            <a:fillRect/>
          </a:stretch>
        </p:blipFill>
        <p:spPr>
          <a:xfrm>
            <a:off x="2357755" y="3223895"/>
            <a:ext cx="196215" cy="146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4" name="Изображение 713" descr="манометр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1350"/>
          <a:stretch>
            <a:fillRect/>
          </a:stretch>
        </p:blipFill>
        <p:spPr>
          <a:xfrm rot="21420000">
            <a:off x="2179955" y="2668270"/>
            <a:ext cx="485140" cy="599440"/>
          </a:xfrm>
          <a:prstGeom prst="rect">
            <a:avLst/>
          </a:prstGeom>
        </p:spPr>
      </p:pic>
      <p:sp>
        <p:nvSpPr>
          <p:cNvPr id="716" name="Банка 715"/>
          <p:cNvSpPr/>
          <p:nvPr/>
        </p:nvSpPr>
        <p:spPr>
          <a:xfrm>
            <a:off x="1536700" y="4984115"/>
            <a:ext cx="104775" cy="765810"/>
          </a:xfrm>
          <a:prstGeom prst="can">
            <a:avLst/>
          </a:prstGeom>
          <a:gradFill>
            <a:gsLst>
              <a:gs pos="0">
                <a:schemeClr val="bg2">
                  <a:lumMod val="90000"/>
                  <a:alpha val="10000"/>
                </a:schemeClr>
              </a:gs>
              <a:gs pos="100000">
                <a:schemeClr val="bg1">
                  <a:lumMod val="65000"/>
                </a:schemeClr>
              </a:gs>
            </a:gsLst>
            <a:lin ang="108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sp>
        <p:nvSpPr>
          <p:cNvPr id="671" name="Банка 670"/>
          <p:cNvSpPr/>
          <p:nvPr/>
        </p:nvSpPr>
        <p:spPr>
          <a:xfrm>
            <a:off x="1536065" y="3763645"/>
            <a:ext cx="104775" cy="1255395"/>
          </a:xfrm>
          <a:prstGeom prst="can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100000">
                <a:schemeClr val="bg1">
                  <a:lumMod val="65000"/>
                </a:schemeClr>
              </a:gs>
            </a:gsLst>
            <a:lin ang="108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pic>
        <p:nvPicPr>
          <p:cNvPr id="672" name="Изображение 671" descr="164057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5643"/>
          <a:stretch>
            <a:fillRect/>
          </a:stretch>
        </p:blipFill>
        <p:spPr>
          <a:xfrm>
            <a:off x="616585" y="1090295"/>
            <a:ext cx="3235325" cy="2867025"/>
          </a:xfrm>
          <a:prstGeom prst="rect">
            <a:avLst/>
          </a:prstGeom>
        </p:spPr>
      </p:pic>
      <p:sp>
        <p:nvSpPr>
          <p:cNvPr id="715" name="Прямоугольник 714"/>
          <p:cNvSpPr/>
          <p:nvPr/>
        </p:nvSpPr>
        <p:spPr>
          <a:xfrm>
            <a:off x="1242060" y="5724525"/>
            <a:ext cx="600075" cy="346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square" rtlCol="0" anchor="t"/>
          <a:lstStyle/>
          <a:p>
            <a:pPr algn="l"/>
            <a:endParaRPr lang="ru-RU" altLang="en-US" sz="1100"/>
          </a:p>
        </p:txBody>
      </p:sp>
      <p:pic>
        <p:nvPicPr>
          <p:cNvPr id="712" name="Изображение 711" descr="манометр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1350"/>
          <a:stretch>
            <a:fillRect/>
          </a:stretch>
        </p:blipFill>
        <p:spPr>
          <a:xfrm rot="21420000">
            <a:off x="1977390" y="1661795"/>
            <a:ext cx="513715" cy="632460"/>
          </a:xfrm>
          <a:prstGeom prst="rect">
            <a:avLst/>
          </a:prstGeom>
        </p:spPr>
      </p:pic>
      <p:cxnSp>
        <p:nvCxnSpPr>
          <p:cNvPr id="756" name="Прямая со стрелкой 755"/>
          <p:cNvCxnSpPr/>
          <p:nvPr/>
        </p:nvCxnSpPr>
        <p:spPr>
          <a:xfrm flipV="1">
            <a:off x="3122930" y="3542665"/>
            <a:ext cx="524510" cy="118110"/>
          </a:xfrm>
          <a:prstGeom prst="straightConnector1">
            <a:avLst/>
          </a:prstGeom>
          <a:ln w="47625">
            <a:solidFill>
              <a:schemeClr val="accent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ая выноска 5"/>
          <p:cNvSpPr/>
          <p:nvPr/>
        </p:nvSpPr>
        <p:spPr>
          <a:xfrm>
            <a:off x="2355850" y="4601845"/>
            <a:ext cx="2905125" cy="1383665"/>
          </a:xfrm>
          <a:prstGeom prst="wedgeRectCallout">
            <a:avLst>
              <a:gd name="adj1" fmla="val -71354"/>
              <a:gd name="adj2" fmla="val -36278"/>
            </a:avLst>
          </a:prstGeom>
          <a:noFill/>
          <a:ln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cxnSp>
        <p:nvCxnSpPr>
          <p:cNvPr id="10" name="Прямое соединение 9"/>
          <p:cNvCxnSpPr/>
          <p:nvPr/>
        </p:nvCxnSpPr>
        <p:spPr>
          <a:xfrm>
            <a:off x="2597785" y="3277870"/>
            <a:ext cx="238125" cy="57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овое поле 11"/>
          <p:cNvSpPr txBox="1"/>
          <p:nvPr/>
        </p:nvSpPr>
        <p:spPr>
          <a:xfrm>
            <a:off x="2533650" y="3853180"/>
            <a:ext cx="1160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dirty="0"/>
              <a:t>обратный клапан</a:t>
            </a:r>
          </a:p>
        </p:txBody>
      </p:sp>
      <p:cxnSp>
        <p:nvCxnSpPr>
          <p:cNvPr id="13" name="Прямое соединение 12"/>
          <p:cNvCxnSpPr/>
          <p:nvPr/>
        </p:nvCxnSpPr>
        <p:spPr>
          <a:xfrm>
            <a:off x="2533650" y="2922905"/>
            <a:ext cx="610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овое поле 13"/>
          <p:cNvSpPr txBox="1"/>
          <p:nvPr/>
        </p:nvSpPr>
        <p:spPr>
          <a:xfrm>
            <a:off x="3122930" y="2312035"/>
            <a:ext cx="1360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dirty="0"/>
              <a:t>давление </a:t>
            </a:r>
            <a:r>
              <a:rPr lang="ru-RU" altLang="en-US" dirty="0" err="1"/>
              <a:t>затрубья</a:t>
            </a:r>
          </a:p>
        </p:txBody>
      </p:sp>
      <p:cxnSp>
        <p:nvCxnSpPr>
          <p:cNvPr id="17" name="Прямое соединение 16"/>
          <p:cNvCxnSpPr/>
          <p:nvPr/>
        </p:nvCxnSpPr>
        <p:spPr>
          <a:xfrm flipV="1">
            <a:off x="2355850" y="1735455"/>
            <a:ext cx="540385" cy="26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овое поле 18"/>
          <p:cNvSpPr txBox="1"/>
          <p:nvPr/>
        </p:nvSpPr>
        <p:spPr>
          <a:xfrm>
            <a:off x="2945130" y="1433830"/>
            <a:ext cx="1316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dirty="0"/>
              <a:t>давление коллектора</a:t>
            </a:r>
          </a:p>
        </p:txBody>
      </p:sp>
      <p:sp>
        <p:nvSpPr>
          <p:cNvPr id="191" name="Стрелка: вправо 32"/>
          <p:cNvSpPr/>
          <p:nvPr/>
        </p:nvSpPr>
        <p:spPr>
          <a:xfrm>
            <a:off x="4640522" y="2992496"/>
            <a:ext cx="1607128" cy="637309"/>
          </a:xfrm>
          <a:prstGeom prst="rightArrow">
            <a:avLst/>
          </a:prstGeom>
          <a:noFill/>
          <a:ln>
            <a:solidFill>
              <a:srgbClr val="005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65" name="Группа 764"/>
          <p:cNvGrpSpPr/>
          <p:nvPr/>
        </p:nvGrpSpPr>
        <p:grpSpPr>
          <a:xfrm>
            <a:off x="6349365" y="1022985"/>
            <a:ext cx="3384868" cy="4989195"/>
            <a:chOff x="83796" y="11767"/>
            <a:chExt cx="10649" cy="12135"/>
          </a:xfrm>
        </p:grpSpPr>
        <p:sp>
          <p:nvSpPr>
            <p:cNvPr id="750" name="Полилиния 749"/>
            <p:cNvSpPr/>
            <p:nvPr/>
          </p:nvSpPr>
          <p:spPr>
            <a:xfrm>
              <a:off x="90074" y="12113"/>
              <a:ext cx="3865" cy="4582"/>
            </a:xfrm>
            <a:custGeom>
              <a:avLst/>
              <a:gdLst>
                <a:gd name="connisteX0" fmla="*/ 1639570 w 2460483"/>
                <a:gd name="connsiteY0" fmla="*/ 0 h 3063733"/>
                <a:gd name="connisteX1" fmla="*/ 1711960 w 2460483"/>
                <a:gd name="connsiteY1" fmla="*/ 24130 h 3063733"/>
                <a:gd name="connisteX2" fmla="*/ 1784350 w 2460483"/>
                <a:gd name="connsiteY2" fmla="*/ 72390 h 3063733"/>
                <a:gd name="connisteX3" fmla="*/ 1832610 w 2460483"/>
                <a:gd name="connsiteY3" fmla="*/ 156845 h 3063733"/>
                <a:gd name="connisteX4" fmla="*/ 1892935 w 2460483"/>
                <a:gd name="connsiteY4" fmla="*/ 229235 h 3063733"/>
                <a:gd name="connisteX5" fmla="*/ 1929130 w 2460483"/>
                <a:gd name="connsiteY5" fmla="*/ 301625 h 3063733"/>
                <a:gd name="connisteX6" fmla="*/ 1965325 w 2460483"/>
                <a:gd name="connsiteY6" fmla="*/ 374015 h 3063733"/>
                <a:gd name="connisteX7" fmla="*/ 2001520 w 2460483"/>
                <a:gd name="connsiteY7" fmla="*/ 446405 h 3063733"/>
                <a:gd name="connisteX8" fmla="*/ 2025650 w 2460483"/>
                <a:gd name="connsiteY8" fmla="*/ 530225 h 3063733"/>
                <a:gd name="connisteX9" fmla="*/ 2073910 w 2460483"/>
                <a:gd name="connsiteY9" fmla="*/ 602615 h 3063733"/>
                <a:gd name="connisteX10" fmla="*/ 2085975 w 2460483"/>
                <a:gd name="connsiteY10" fmla="*/ 675005 h 3063733"/>
                <a:gd name="connisteX11" fmla="*/ 2098040 w 2460483"/>
                <a:gd name="connsiteY11" fmla="*/ 747395 h 3063733"/>
                <a:gd name="connisteX12" fmla="*/ 2110105 w 2460483"/>
                <a:gd name="connsiteY12" fmla="*/ 831850 h 3063733"/>
                <a:gd name="connisteX13" fmla="*/ 2122170 w 2460483"/>
                <a:gd name="connsiteY13" fmla="*/ 904240 h 3063733"/>
                <a:gd name="connisteX14" fmla="*/ 2122170 w 2460483"/>
                <a:gd name="connsiteY14" fmla="*/ 976630 h 3063733"/>
                <a:gd name="connisteX15" fmla="*/ 2134235 w 2460483"/>
                <a:gd name="connsiteY15" fmla="*/ 1049020 h 3063733"/>
                <a:gd name="connisteX16" fmla="*/ 2146300 w 2460483"/>
                <a:gd name="connsiteY16" fmla="*/ 1121410 h 3063733"/>
                <a:gd name="connisteX17" fmla="*/ 2170430 w 2460483"/>
                <a:gd name="connsiteY17" fmla="*/ 1193800 h 3063733"/>
                <a:gd name="connisteX18" fmla="*/ 2206625 w 2460483"/>
                <a:gd name="connsiteY18" fmla="*/ 1266190 h 3063733"/>
                <a:gd name="connisteX19" fmla="*/ 2218690 w 2460483"/>
                <a:gd name="connsiteY19" fmla="*/ 1338580 h 3063733"/>
                <a:gd name="connisteX20" fmla="*/ 2230755 w 2460483"/>
                <a:gd name="connsiteY20" fmla="*/ 1410970 h 3063733"/>
                <a:gd name="connisteX21" fmla="*/ 2266950 w 2460483"/>
                <a:gd name="connsiteY21" fmla="*/ 1482725 h 3063733"/>
                <a:gd name="connisteX22" fmla="*/ 2279015 w 2460483"/>
                <a:gd name="connsiteY22" fmla="*/ 1567180 h 3063733"/>
                <a:gd name="connisteX23" fmla="*/ 2303145 w 2460483"/>
                <a:gd name="connsiteY23" fmla="*/ 1639570 h 3063733"/>
                <a:gd name="connisteX24" fmla="*/ 2351405 w 2460483"/>
                <a:gd name="connsiteY24" fmla="*/ 1711960 h 3063733"/>
                <a:gd name="connisteX25" fmla="*/ 2375535 w 2460483"/>
                <a:gd name="connsiteY25" fmla="*/ 1784350 h 3063733"/>
                <a:gd name="connisteX26" fmla="*/ 2386965 w 2460483"/>
                <a:gd name="connsiteY26" fmla="*/ 1856740 h 3063733"/>
                <a:gd name="connisteX27" fmla="*/ 2411095 w 2460483"/>
                <a:gd name="connsiteY27" fmla="*/ 1929130 h 3063733"/>
                <a:gd name="connisteX28" fmla="*/ 2423160 w 2460483"/>
                <a:gd name="connsiteY28" fmla="*/ 2001520 h 3063733"/>
                <a:gd name="connisteX29" fmla="*/ 2447290 w 2460483"/>
                <a:gd name="connsiteY29" fmla="*/ 2073910 h 3063733"/>
                <a:gd name="connisteX30" fmla="*/ 2459355 w 2460483"/>
                <a:gd name="connsiteY30" fmla="*/ 2146300 h 3063733"/>
                <a:gd name="connisteX31" fmla="*/ 2459355 w 2460483"/>
                <a:gd name="connsiteY31" fmla="*/ 2218690 h 3063733"/>
                <a:gd name="connisteX32" fmla="*/ 2459355 w 2460483"/>
                <a:gd name="connsiteY32" fmla="*/ 2291080 h 3063733"/>
                <a:gd name="connisteX33" fmla="*/ 2459355 w 2460483"/>
                <a:gd name="connsiteY33" fmla="*/ 2363470 h 3063733"/>
                <a:gd name="connisteX34" fmla="*/ 2459355 w 2460483"/>
                <a:gd name="connsiteY34" fmla="*/ 2435225 h 3063733"/>
                <a:gd name="connisteX35" fmla="*/ 2447290 w 2460483"/>
                <a:gd name="connsiteY35" fmla="*/ 2507615 h 3063733"/>
                <a:gd name="connisteX36" fmla="*/ 2375535 w 2460483"/>
                <a:gd name="connsiteY36" fmla="*/ 2543810 h 3063733"/>
                <a:gd name="connisteX37" fmla="*/ 2303145 w 2460483"/>
                <a:gd name="connsiteY37" fmla="*/ 2604135 h 3063733"/>
                <a:gd name="connisteX38" fmla="*/ 2230755 w 2460483"/>
                <a:gd name="connsiteY38" fmla="*/ 2664460 h 3063733"/>
                <a:gd name="connisteX39" fmla="*/ 2158365 w 2460483"/>
                <a:gd name="connsiteY39" fmla="*/ 2724785 h 3063733"/>
                <a:gd name="connisteX40" fmla="*/ 2073910 w 2460483"/>
                <a:gd name="connsiteY40" fmla="*/ 2773045 h 3063733"/>
                <a:gd name="connisteX41" fmla="*/ 1977390 w 2460483"/>
                <a:gd name="connsiteY41" fmla="*/ 2797175 h 3063733"/>
                <a:gd name="connisteX42" fmla="*/ 1905000 w 2460483"/>
                <a:gd name="connsiteY42" fmla="*/ 2821305 h 3063733"/>
                <a:gd name="connisteX43" fmla="*/ 1832610 w 2460483"/>
                <a:gd name="connsiteY43" fmla="*/ 2833370 h 3063733"/>
                <a:gd name="connisteX44" fmla="*/ 1748155 w 2460483"/>
                <a:gd name="connsiteY44" fmla="*/ 2857500 h 3063733"/>
                <a:gd name="connisteX45" fmla="*/ 1675765 w 2460483"/>
                <a:gd name="connsiteY45" fmla="*/ 2869565 h 3063733"/>
                <a:gd name="connisteX46" fmla="*/ 1603375 w 2460483"/>
                <a:gd name="connsiteY46" fmla="*/ 2881630 h 3063733"/>
                <a:gd name="connisteX47" fmla="*/ 1518920 w 2460483"/>
                <a:gd name="connsiteY47" fmla="*/ 2917825 h 3063733"/>
                <a:gd name="connisteX48" fmla="*/ 1446530 w 2460483"/>
                <a:gd name="connsiteY48" fmla="*/ 2954020 h 3063733"/>
                <a:gd name="connisteX49" fmla="*/ 1374775 w 2460483"/>
                <a:gd name="connsiteY49" fmla="*/ 2990215 h 3063733"/>
                <a:gd name="connisteX50" fmla="*/ 1302385 w 2460483"/>
                <a:gd name="connsiteY50" fmla="*/ 3026410 h 3063733"/>
                <a:gd name="connisteX51" fmla="*/ 1205865 w 2460483"/>
                <a:gd name="connsiteY51" fmla="*/ 3038475 h 3063733"/>
                <a:gd name="connisteX52" fmla="*/ 1133475 w 2460483"/>
                <a:gd name="connsiteY52" fmla="*/ 3050540 h 3063733"/>
                <a:gd name="connisteX53" fmla="*/ 1024890 w 2460483"/>
                <a:gd name="connsiteY53" fmla="*/ 3062605 h 3063733"/>
                <a:gd name="connisteX54" fmla="*/ 940435 w 2460483"/>
                <a:gd name="connsiteY54" fmla="*/ 3062605 h 3063733"/>
                <a:gd name="connisteX55" fmla="*/ 868045 w 2460483"/>
                <a:gd name="connsiteY55" fmla="*/ 3062605 h 3063733"/>
                <a:gd name="connisteX56" fmla="*/ 783590 w 2460483"/>
                <a:gd name="connsiteY56" fmla="*/ 3062605 h 3063733"/>
                <a:gd name="connisteX57" fmla="*/ 699135 w 2460483"/>
                <a:gd name="connsiteY57" fmla="*/ 3062605 h 3063733"/>
                <a:gd name="connisteX58" fmla="*/ 626745 w 2460483"/>
                <a:gd name="connsiteY58" fmla="*/ 3062605 h 3063733"/>
                <a:gd name="connisteX59" fmla="*/ 554355 w 2460483"/>
                <a:gd name="connsiteY59" fmla="*/ 3062605 h 3063733"/>
                <a:gd name="connisteX60" fmla="*/ 481965 w 2460483"/>
                <a:gd name="connsiteY60" fmla="*/ 3062605 h 3063733"/>
                <a:gd name="connisteX61" fmla="*/ 410210 w 2460483"/>
                <a:gd name="connsiteY61" fmla="*/ 3062605 h 3063733"/>
                <a:gd name="connisteX62" fmla="*/ 337820 w 2460483"/>
                <a:gd name="connsiteY62" fmla="*/ 3050540 h 3063733"/>
                <a:gd name="connisteX63" fmla="*/ 265430 w 2460483"/>
                <a:gd name="connsiteY63" fmla="*/ 3026410 h 3063733"/>
                <a:gd name="connisteX64" fmla="*/ 193040 w 2460483"/>
                <a:gd name="connsiteY64" fmla="*/ 3014345 h 3063733"/>
                <a:gd name="connisteX65" fmla="*/ 120650 w 2460483"/>
                <a:gd name="connsiteY65" fmla="*/ 2954020 h 3063733"/>
                <a:gd name="connisteX66" fmla="*/ 72390 w 2460483"/>
                <a:gd name="connsiteY66" fmla="*/ 2881630 h 3063733"/>
                <a:gd name="connisteX67" fmla="*/ 48260 w 2460483"/>
                <a:gd name="connsiteY67" fmla="*/ 2809240 h 3063733"/>
                <a:gd name="connisteX68" fmla="*/ 12065 w 2460483"/>
                <a:gd name="connsiteY68" fmla="*/ 2736850 h 3063733"/>
                <a:gd name="connisteX69" fmla="*/ 12065 w 2460483"/>
                <a:gd name="connsiteY69" fmla="*/ 2652395 h 3063733"/>
                <a:gd name="connisteX70" fmla="*/ 12065 w 2460483"/>
                <a:gd name="connsiteY70" fmla="*/ 2580005 h 3063733"/>
                <a:gd name="connisteX71" fmla="*/ 12065 w 2460483"/>
                <a:gd name="connsiteY71" fmla="*/ 2507615 h 3063733"/>
                <a:gd name="connisteX72" fmla="*/ 0 w 2460483"/>
                <a:gd name="connsiteY72" fmla="*/ 2435225 h 30637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  <a:cxn ang="0">
                  <a:pos x="connisteX56" y="connsiteY56"/>
                </a:cxn>
                <a:cxn ang="0">
                  <a:pos x="connisteX57" y="connsiteY57"/>
                </a:cxn>
                <a:cxn ang="0">
                  <a:pos x="connisteX58" y="connsiteY58"/>
                </a:cxn>
                <a:cxn ang="0">
                  <a:pos x="connisteX59" y="connsiteY59"/>
                </a:cxn>
                <a:cxn ang="0">
                  <a:pos x="connisteX60" y="connsiteY60"/>
                </a:cxn>
                <a:cxn ang="0">
                  <a:pos x="connisteX61" y="connsiteY61"/>
                </a:cxn>
                <a:cxn ang="0">
                  <a:pos x="connisteX62" y="connsiteY62"/>
                </a:cxn>
                <a:cxn ang="0">
                  <a:pos x="connisteX63" y="connsiteY63"/>
                </a:cxn>
                <a:cxn ang="0">
                  <a:pos x="connisteX64" y="connsiteY64"/>
                </a:cxn>
                <a:cxn ang="0">
                  <a:pos x="connisteX65" y="connsiteY65"/>
                </a:cxn>
                <a:cxn ang="0">
                  <a:pos x="connisteX66" y="connsiteY66"/>
                </a:cxn>
                <a:cxn ang="0">
                  <a:pos x="connisteX67" y="connsiteY67"/>
                </a:cxn>
                <a:cxn ang="0">
                  <a:pos x="connisteX68" y="connsiteY68"/>
                </a:cxn>
                <a:cxn ang="0">
                  <a:pos x="connisteX69" y="connsiteY69"/>
                </a:cxn>
                <a:cxn ang="0">
                  <a:pos x="connisteX70" y="connsiteY70"/>
                </a:cxn>
                <a:cxn ang="0">
                  <a:pos x="connisteX71" y="connsiteY71"/>
                </a:cxn>
                <a:cxn ang="0">
                  <a:pos x="connisteX72" y="connsiteY72"/>
                </a:cxn>
              </a:cxnLst>
              <a:rect l="l" t="t" r="r" b="b"/>
              <a:pathLst>
                <a:path w="2460484" h="3063734">
                  <a:moveTo>
                    <a:pt x="1639570" y="0"/>
                  </a:moveTo>
                  <a:cubicBezTo>
                    <a:pt x="1652905" y="3810"/>
                    <a:pt x="1682750" y="9525"/>
                    <a:pt x="1711960" y="24130"/>
                  </a:cubicBezTo>
                  <a:cubicBezTo>
                    <a:pt x="1741170" y="38735"/>
                    <a:pt x="1760220" y="45720"/>
                    <a:pt x="1784350" y="72390"/>
                  </a:cubicBezTo>
                  <a:cubicBezTo>
                    <a:pt x="1808480" y="99060"/>
                    <a:pt x="1811020" y="125730"/>
                    <a:pt x="1832610" y="156845"/>
                  </a:cubicBezTo>
                  <a:cubicBezTo>
                    <a:pt x="1854200" y="187960"/>
                    <a:pt x="1873885" y="200025"/>
                    <a:pt x="1892935" y="229235"/>
                  </a:cubicBezTo>
                  <a:cubicBezTo>
                    <a:pt x="1911985" y="258445"/>
                    <a:pt x="1914525" y="272415"/>
                    <a:pt x="1929130" y="301625"/>
                  </a:cubicBezTo>
                  <a:cubicBezTo>
                    <a:pt x="1943735" y="330835"/>
                    <a:pt x="1950720" y="344805"/>
                    <a:pt x="1965325" y="374015"/>
                  </a:cubicBezTo>
                  <a:cubicBezTo>
                    <a:pt x="1979930" y="403225"/>
                    <a:pt x="1989455" y="415290"/>
                    <a:pt x="2001520" y="446405"/>
                  </a:cubicBezTo>
                  <a:cubicBezTo>
                    <a:pt x="2013585" y="477520"/>
                    <a:pt x="2011045" y="499110"/>
                    <a:pt x="2025650" y="530225"/>
                  </a:cubicBezTo>
                  <a:cubicBezTo>
                    <a:pt x="2040255" y="561340"/>
                    <a:pt x="2061845" y="573405"/>
                    <a:pt x="2073910" y="602615"/>
                  </a:cubicBezTo>
                  <a:cubicBezTo>
                    <a:pt x="2085975" y="631825"/>
                    <a:pt x="2080895" y="645795"/>
                    <a:pt x="2085975" y="675005"/>
                  </a:cubicBezTo>
                  <a:cubicBezTo>
                    <a:pt x="2091055" y="704215"/>
                    <a:pt x="2092960" y="716280"/>
                    <a:pt x="2098040" y="747395"/>
                  </a:cubicBezTo>
                  <a:cubicBezTo>
                    <a:pt x="2103120" y="778510"/>
                    <a:pt x="2105025" y="800735"/>
                    <a:pt x="2110105" y="831850"/>
                  </a:cubicBezTo>
                  <a:cubicBezTo>
                    <a:pt x="2115185" y="862965"/>
                    <a:pt x="2119630" y="875030"/>
                    <a:pt x="2122170" y="904240"/>
                  </a:cubicBezTo>
                  <a:cubicBezTo>
                    <a:pt x="2124710" y="933450"/>
                    <a:pt x="2119630" y="947420"/>
                    <a:pt x="2122170" y="976630"/>
                  </a:cubicBezTo>
                  <a:cubicBezTo>
                    <a:pt x="2124710" y="1005840"/>
                    <a:pt x="2129155" y="1019810"/>
                    <a:pt x="2134235" y="1049020"/>
                  </a:cubicBezTo>
                  <a:cubicBezTo>
                    <a:pt x="2139315" y="1078230"/>
                    <a:pt x="2139315" y="1092200"/>
                    <a:pt x="2146300" y="1121410"/>
                  </a:cubicBezTo>
                  <a:cubicBezTo>
                    <a:pt x="2153285" y="1150620"/>
                    <a:pt x="2158365" y="1164590"/>
                    <a:pt x="2170430" y="1193800"/>
                  </a:cubicBezTo>
                  <a:cubicBezTo>
                    <a:pt x="2182495" y="1223010"/>
                    <a:pt x="2197100" y="1236980"/>
                    <a:pt x="2206625" y="1266190"/>
                  </a:cubicBezTo>
                  <a:cubicBezTo>
                    <a:pt x="2216150" y="1295400"/>
                    <a:pt x="2213610" y="1309370"/>
                    <a:pt x="2218690" y="1338580"/>
                  </a:cubicBezTo>
                  <a:cubicBezTo>
                    <a:pt x="2223770" y="1367790"/>
                    <a:pt x="2221230" y="1382395"/>
                    <a:pt x="2230755" y="1410970"/>
                  </a:cubicBezTo>
                  <a:cubicBezTo>
                    <a:pt x="2240280" y="1439545"/>
                    <a:pt x="2257425" y="1451610"/>
                    <a:pt x="2266950" y="1482725"/>
                  </a:cubicBezTo>
                  <a:cubicBezTo>
                    <a:pt x="2276475" y="1513840"/>
                    <a:pt x="2272030" y="1536065"/>
                    <a:pt x="2279015" y="1567180"/>
                  </a:cubicBezTo>
                  <a:cubicBezTo>
                    <a:pt x="2286000" y="1598295"/>
                    <a:pt x="2288540" y="1610360"/>
                    <a:pt x="2303145" y="1639570"/>
                  </a:cubicBezTo>
                  <a:cubicBezTo>
                    <a:pt x="2317750" y="1668780"/>
                    <a:pt x="2336800" y="1682750"/>
                    <a:pt x="2351405" y="1711960"/>
                  </a:cubicBezTo>
                  <a:cubicBezTo>
                    <a:pt x="2366010" y="1741170"/>
                    <a:pt x="2368550" y="1755140"/>
                    <a:pt x="2375535" y="1784350"/>
                  </a:cubicBezTo>
                  <a:cubicBezTo>
                    <a:pt x="2382520" y="1813560"/>
                    <a:pt x="2379980" y="1827530"/>
                    <a:pt x="2386965" y="1856740"/>
                  </a:cubicBezTo>
                  <a:cubicBezTo>
                    <a:pt x="2393950" y="1885950"/>
                    <a:pt x="2404110" y="1899920"/>
                    <a:pt x="2411095" y="1929130"/>
                  </a:cubicBezTo>
                  <a:cubicBezTo>
                    <a:pt x="2418080" y="1958340"/>
                    <a:pt x="2416175" y="1972310"/>
                    <a:pt x="2423160" y="2001520"/>
                  </a:cubicBezTo>
                  <a:cubicBezTo>
                    <a:pt x="2430145" y="2030730"/>
                    <a:pt x="2440305" y="2044700"/>
                    <a:pt x="2447290" y="2073910"/>
                  </a:cubicBezTo>
                  <a:cubicBezTo>
                    <a:pt x="2454275" y="2103120"/>
                    <a:pt x="2456815" y="2117090"/>
                    <a:pt x="2459355" y="2146300"/>
                  </a:cubicBezTo>
                  <a:cubicBezTo>
                    <a:pt x="2461895" y="2175510"/>
                    <a:pt x="2459355" y="2189480"/>
                    <a:pt x="2459355" y="2218690"/>
                  </a:cubicBezTo>
                  <a:cubicBezTo>
                    <a:pt x="2459355" y="2247900"/>
                    <a:pt x="2459355" y="2261870"/>
                    <a:pt x="2459355" y="2291080"/>
                  </a:cubicBezTo>
                  <a:cubicBezTo>
                    <a:pt x="2459355" y="2320290"/>
                    <a:pt x="2459355" y="2334895"/>
                    <a:pt x="2459355" y="2363470"/>
                  </a:cubicBezTo>
                  <a:cubicBezTo>
                    <a:pt x="2459355" y="2392045"/>
                    <a:pt x="2461895" y="2406650"/>
                    <a:pt x="2459355" y="2435225"/>
                  </a:cubicBezTo>
                  <a:cubicBezTo>
                    <a:pt x="2456815" y="2463800"/>
                    <a:pt x="2463800" y="2486025"/>
                    <a:pt x="2447290" y="2507615"/>
                  </a:cubicBezTo>
                  <a:cubicBezTo>
                    <a:pt x="2430780" y="2529205"/>
                    <a:pt x="2404110" y="2524760"/>
                    <a:pt x="2375535" y="2543810"/>
                  </a:cubicBezTo>
                  <a:cubicBezTo>
                    <a:pt x="2346960" y="2562860"/>
                    <a:pt x="2332355" y="2580005"/>
                    <a:pt x="2303145" y="2604135"/>
                  </a:cubicBezTo>
                  <a:cubicBezTo>
                    <a:pt x="2273935" y="2628265"/>
                    <a:pt x="2259965" y="2640330"/>
                    <a:pt x="2230755" y="2664460"/>
                  </a:cubicBezTo>
                  <a:cubicBezTo>
                    <a:pt x="2201545" y="2688590"/>
                    <a:pt x="2189480" y="2703195"/>
                    <a:pt x="2158365" y="2724785"/>
                  </a:cubicBezTo>
                  <a:cubicBezTo>
                    <a:pt x="2127250" y="2746375"/>
                    <a:pt x="2110105" y="2758440"/>
                    <a:pt x="2073910" y="2773045"/>
                  </a:cubicBezTo>
                  <a:cubicBezTo>
                    <a:pt x="2037715" y="2787650"/>
                    <a:pt x="2011045" y="2787650"/>
                    <a:pt x="1977390" y="2797175"/>
                  </a:cubicBezTo>
                  <a:cubicBezTo>
                    <a:pt x="1943735" y="2806700"/>
                    <a:pt x="1934210" y="2814320"/>
                    <a:pt x="1905000" y="2821305"/>
                  </a:cubicBezTo>
                  <a:cubicBezTo>
                    <a:pt x="1875790" y="2828290"/>
                    <a:pt x="1863725" y="2826385"/>
                    <a:pt x="1832610" y="2833370"/>
                  </a:cubicBezTo>
                  <a:cubicBezTo>
                    <a:pt x="1801495" y="2840355"/>
                    <a:pt x="1779270" y="2850515"/>
                    <a:pt x="1748155" y="2857500"/>
                  </a:cubicBezTo>
                  <a:cubicBezTo>
                    <a:pt x="1717040" y="2864485"/>
                    <a:pt x="1704975" y="2864485"/>
                    <a:pt x="1675765" y="2869565"/>
                  </a:cubicBezTo>
                  <a:cubicBezTo>
                    <a:pt x="1646555" y="2874645"/>
                    <a:pt x="1634490" y="2872105"/>
                    <a:pt x="1603375" y="2881630"/>
                  </a:cubicBezTo>
                  <a:cubicBezTo>
                    <a:pt x="1572260" y="2891155"/>
                    <a:pt x="1550035" y="2903220"/>
                    <a:pt x="1518920" y="2917825"/>
                  </a:cubicBezTo>
                  <a:cubicBezTo>
                    <a:pt x="1487805" y="2932430"/>
                    <a:pt x="1475105" y="2939415"/>
                    <a:pt x="1446530" y="2954020"/>
                  </a:cubicBezTo>
                  <a:cubicBezTo>
                    <a:pt x="1417955" y="2968625"/>
                    <a:pt x="1403350" y="2975610"/>
                    <a:pt x="1374775" y="2990215"/>
                  </a:cubicBezTo>
                  <a:cubicBezTo>
                    <a:pt x="1346200" y="3004820"/>
                    <a:pt x="1336040" y="3016885"/>
                    <a:pt x="1302385" y="3026410"/>
                  </a:cubicBezTo>
                  <a:cubicBezTo>
                    <a:pt x="1268730" y="3035935"/>
                    <a:pt x="1239520" y="3033395"/>
                    <a:pt x="1205865" y="3038475"/>
                  </a:cubicBezTo>
                  <a:cubicBezTo>
                    <a:pt x="1172210" y="3043555"/>
                    <a:pt x="1169670" y="3045460"/>
                    <a:pt x="1133475" y="3050540"/>
                  </a:cubicBezTo>
                  <a:cubicBezTo>
                    <a:pt x="1097280" y="3055620"/>
                    <a:pt x="1063625" y="3060065"/>
                    <a:pt x="1024890" y="3062605"/>
                  </a:cubicBezTo>
                  <a:cubicBezTo>
                    <a:pt x="986155" y="3065145"/>
                    <a:pt x="971550" y="3062605"/>
                    <a:pt x="940435" y="3062605"/>
                  </a:cubicBezTo>
                  <a:cubicBezTo>
                    <a:pt x="909320" y="3062605"/>
                    <a:pt x="899160" y="3062605"/>
                    <a:pt x="868045" y="3062605"/>
                  </a:cubicBezTo>
                  <a:cubicBezTo>
                    <a:pt x="836930" y="3062605"/>
                    <a:pt x="817245" y="3062605"/>
                    <a:pt x="783590" y="3062605"/>
                  </a:cubicBezTo>
                  <a:cubicBezTo>
                    <a:pt x="749935" y="3062605"/>
                    <a:pt x="730250" y="3062605"/>
                    <a:pt x="699135" y="3062605"/>
                  </a:cubicBezTo>
                  <a:cubicBezTo>
                    <a:pt x="668020" y="3062605"/>
                    <a:pt x="655955" y="3062605"/>
                    <a:pt x="626745" y="3062605"/>
                  </a:cubicBezTo>
                  <a:cubicBezTo>
                    <a:pt x="597535" y="3062605"/>
                    <a:pt x="583565" y="3062605"/>
                    <a:pt x="554355" y="3062605"/>
                  </a:cubicBezTo>
                  <a:cubicBezTo>
                    <a:pt x="525145" y="3062605"/>
                    <a:pt x="510540" y="3062605"/>
                    <a:pt x="481965" y="3062605"/>
                  </a:cubicBezTo>
                  <a:cubicBezTo>
                    <a:pt x="453390" y="3062605"/>
                    <a:pt x="438785" y="3065145"/>
                    <a:pt x="410210" y="3062605"/>
                  </a:cubicBezTo>
                  <a:cubicBezTo>
                    <a:pt x="381635" y="3060065"/>
                    <a:pt x="367030" y="3057525"/>
                    <a:pt x="337820" y="3050540"/>
                  </a:cubicBezTo>
                  <a:cubicBezTo>
                    <a:pt x="308610" y="3043555"/>
                    <a:pt x="294640" y="3033395"/>
                    <a:pt x="265430" y="3026410"/>
                  </a:cubicBezTo>
                  <a:cubicBezTo>
                    <a:pt x="236220" y="3019425"/>
                    <a:pt x="222250" y="3028950"/>
                    <a:pt x="193040" y="3014345"/>
                  </a:cubicBezTo>
                  <a:cubicBezTo>
                    <a:pt x="163830" y="2999740"/>
                    <a:pt x="144780" y="2980690"/>
                    <a:pt x="120650" y="2954020"/>
                  </a:cubicBezTo>
                  <a:cubicBezTo>
                    <a:pt x="96520" y="2927350"/>
                    <a:pt x="86995" y="2910840"/>
                    <a:pt x="72390" y="2881630"/>
                  </a:cubicBezTo>
                  <a:cubicBezTo>
                    <a:pt x="57785" y="2852420"/>
                    <a:pt x="60325" y="2838450"/>
                    <a:pt x="48260" y="2809240"/>
                  </a:cubicBezTo>
                  <a:cubicBezTo>
                    <a:pt x="36195" y="2780030"/>
                    <a:pt x="19050" y="2767965"/>
                    <a:pt x="12065" y="2736850"/>
                  </a:cubicBezTo>
                  <a:cubicBezTo>
                    <a:pt x="5080" y="2705735"/>
                    <a:pt x="12065" y="2683510"/>
                    <a:pt x="12065" y="2652395"/>
                  </a:cubicBezTo>
                  <a:cubicBezTo>
                    <a:pt x="12065" y="2621280"/>
                    <a:pt x="12065" y="2609215"/>
                    <a:pt x="12065" y="2580005"/>
                  </a:cubicBezTo>
                  <a:cubicBezTo>
                    <a:pt x="12065" y="2550795"/>
                    <a:pt x="14605" y="2536825"/>
                    <a:pt x="12065" y="2507615"/>
                  </a:cubicBezTo>
                  <a:cubicBezTo>
                    <a:pt x="9525" y="2478405"/>
                    <a:pt x="2540" y="2448560"/>
                    <a:pt x="0" y="2435225"/>
                  </a:cubicBezTo>
                </a:path>
              </a:pathLst>
            </a:custGeom>
            <a:noFill/>
            <a:ln w="793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49" name="Полилиния 748"/>
            <p:cNvSpPr/>
            <p:nvPr/>
          </p:nvSpPr>
          <p:spPr>
            <a:xfrm>
              <a:off x="85242" y="12551"/>
              <a:ext cx="5878" cy="5180"/>
            </a:xfrm>
            <a:custGeom>
              <a:avLst/>
              <a:gdLst>
                <a:gd name="connsiteX0" fmla="*/ 251 w 5877"/>
                <a:gd name="connsiteY0" fmla="*/ 5181 h 5181"/>
                <a:gd name="connsiteX1" fmla="*/ 119 w 5877"/>
                <a:gd name="connsiteY1" fmla="*/ 5073 h 5181"/>
                <a:gd name="connsiteX2" fmla="*/ 24 w 5877"/>
                <a:gd name="connsiteY2" fmla="*/ 4965 h 5181"/>
                <a:gd name="connsiteX3" fmla="*/ 5 w 5877"/>
                <a:gd name="connsiteY3" fmla="*/ 4856 h 5181"/>
                <a:gd name="connsiteX4" fmla="*/ 5 w 5877"/>
                <a:gd name="connsiteY4" fmla="*/ 4748 h 5181"/>
                <a:gd name="connsiteX5" fmla="*/ 5 w 5877"/>
                <a:gd name="connsiteY5" fmla="*/ 4641 h 5181"/>
                <a:gd name="connsiteX6" fmla="*/ 62 w 5877"/>
                <a:gd name="connsiteY6" fmla="*/ 4533 h 5181"/>
                <a:gd name="connsiteX7" fmla="*/ 138 w 5877"/>
                <a:gd name="connsiteY7" fmla="*/ 4424 h 5181"/>
                <a:gd name="connsiteX8" fmla="*/ 251 w 5877"/>
                <a:gd name="connsiteY8" fmla="*/ 4406 h 5181"/>
                <a:gd name="connsiteX9" fmla="*/ 365 w 5877"/>
                <a:gd name="connsiteY9" fmla="*/ 4370 h 5181"/>
                <a:gd name="connsiteX10" fmla="*/ 497 w 5877"/>
                <a:gd name="connsiteY10" fmla="*/ 4370 h 5181"/>
                <a:gd name="connsiteX11" fmla="*/ 611 w 5877"/>
                <a:gd name="connsiteY11" fmla="*/ 4370 h 5181"/>
                <a:gd name="connsiteX12" fmla="*/ 725 w 5877"/>
                <a:gd name="connsiteY12" fmla="*/ 4352 h 5181"/>
                <a:gd name="connsiteX13" fmla="*/ 839 w 5877"/>
                <a:gd name="connsiteY13" fmla="*/ 4334 h 5181"/>
                <a:gd name="connsiteX14" fmla="*/ 952 w 5877"/>
                <a:gd name="connsiteY14" fmla="*/ 4334 h 5181"/>
                <a:gd name="connsiteX15" fmla="*/ 1065 w 5877"/>
                <a:gd name="connsiteY15" fmla="*/ 4334 h 5181"/>
                <a:gd name="connsiteX16" fmla="*/ 1179 w 5877"/>
                <a:gd name="connsiteY16" fmla="*/ 4334 h 5181"/>
                <a:gd name="connsiteX17" fmla="*/ 1292 w 5877"/>
                <a:gd name="connsiteY17" fmla="*/ 4334 h 5181"/>
                <a:gd name="connsiteX18" fmla="*/ 1406 w 5877"/>
                <a:gd name="connsiteY18" fmla="*/ 4334 h 5181"/>
                <a:gd name="connsiteX19" fmla="*/ 1520 w 5877"/>
                <a:gd name="connsiteY19" fmla="*/ 4316 h 5181"/>
                <a:gd name="connsiteX20" fmla="*/ 1633 w 5877"/>
                <a:gd name="connsiteY20" fmla="*/ 4316 h 5181"/>
                <a:gd name="connsiteX21" fmla="*/ 1747 w 5877"/>
                <a:gd name="connsiteY21" fmla="*/ 4316 h 5181"/>
                <a:gd name="connsiteX22" fmla="*/ 1861 w 5877"/>
                <a:gd name="connsiteY22" fmla="*/ 4316 h 5181"/>
                <a:gd name="connsiteX23" fmla="*/ 1993 w 5877"/>
                <a:gd name="connsiteY23" fmla="*/ 4316 h 5181"/>
                <a:gd name="connsiteX24" fmla="*/ 2126 w 5877"/>
                <a:gd name="connsiteY24" fmla="*/ 4316 h 5181"/>
                <a:gd name="connsiteX25" fmla="*/ 2240 w 5877"/>
                <a:gd name="connsiteY25" fmla="*/ 4316 h 5181"/>
                <a:gd name="connsiteX26" fmla="*/ 2372 w 5877"/>
                <a:gd name="connsiteY26" fmla="*/ 4316 h 5181"/>
                <a:gd name="connsiteX27" fmla="*/ 2485 w 5877"/>
                <a:gd name="connsiteY27" fmla="*/ 4316 h 5181"/>
                <a:gd name="connsiteX28" fmla="*/ 2636 w 5877"/>
                <a:gd name="connsiteY28" fmla="*/ 4316 h 5181"/>
                <a:gd name="connsiteX29" fmla="*/ 2750 w 5877"/>
                <a:gd name="connsiteY29" fmla="*/ 4316 h 5181"/>
                <a:gd name="connsiteX30" fmla="*/ 2864 w 5877"/>
                <a:gd name="connsiteY30" fmla="*/ 4316 h 5181"/>
                <a:gd name="connsiteX31" fmla="*/ 2978 w 5877"/>
                <a:gd name="connsiteY31" fmla="*/ 4316 h 5181"/>
                <a:gd name="connsiteX32" fmla="*/ 3091 w 5877"/>
                <a:gd name="connsiteY32" fmla="*/ 4298 h 5181"/>
                <a:gd name="connsiteX33" fmla="*/ 3205 w 5877"/>
                <a:gd name="connsiteY33" fmla="*/ 4280 h 5181"/>
                <a:gd name="connsiteX34" fmla="*/ 3319 w 5877"/>
                <a:gd name="connsiteY34" fmla="*/ 4262 h 5181"/>
                <a:gd name="connsiteX35" fmla="*/ 3432 w 5877"/>
                <a:gd name="connsiteY35" fmla="*/ 4244 h 5181"/>
                <a:gd name="connsiteX36" fmla="*/ 3546 w 5877"/>
                <a:gd name="connsiteY36" fmla="*/ 4154 h 5181"/>
                <a:gd name="connsiteX37" fmla="*/ 3641 w 5877"/>
                <a:gd name="connsiteY37" fmla="*/ 4046 h 5181"/>
                <a:gd name="connsiteX38" fmla="*/ 3697 w 5877"/>
                <a:gd name="connsiteY38" fmla="*/ 3938 h 5181"/>
                <a:gd name="connsiteX39" fmla="*/ 3811 w 5877"/>
                <a:gd name="connsiteY39" fmla="*/ 3883 h 5181"/>
                <a:gd name="connsiteX40" fmla="*/ 3830 w 5877"/>
                <a:gd name="connsiteY40" fmla="*/ 3775 h 5181"/>
                <a:gd name="connsiteX41" fmla="*/ 3887 w 5877"/>
                <a:gd name="connsiteY41" fmla="*/ 3667 h 5181"/>
                <a:gd name="connsiteX42" fmla="*/ 3925 w 5877"/>
                <a:gd name="connsiteY42" fmla="*/ 3559 h 5181"/>
                <a:gd name="connsiteX43" fmla="*/ 3962 w 5877"/>
                <a:gd name="connsiteY43" fmla="*/ 3451 h 5181"/>
                <a:gd name="connsiteX44" fmla="*/ 4000 w 5877"/>
                <a:gd name="connsiteY44" fmla="*/ 3342 h 5181"/>
                <a:gd name="connsiteX45" fmla="*/ 4038 w 5877"/>
                <a:gd name="connsiteY45" fmla="*/ 3235 h 5181"/>
                <a:gd name="connsiteX46" fmla="*/ 4075 w 5877"/>
                <a:gd name="connsiteY46" fmla="*/ 3127 h 5181"/>
                <a:gd name="connsiteX47" fmla="*/ 4132 w 5877"/>
                <a:gd name="connsiteY47" fmla="*/ 3019 h 5181"/>
                <a:gd name="connsiteX48" fmla="*/ 4227 w 5877"/>
                <a:gd name="connsiteY48" fmla="*/ 2910 h 5181"/>
                <a:gd name="connsiteX49" fmla="*/ 4303 w 5877"/>
                <a:gd name="connsiteY49" fmla="*/ 2802 h 5181"/>
                <a:gd name="connsiteX50" fmla="*/ 4379 w 5877"/>
                <a:gd name="connsiteY50" fmla="*/ 2694 h 5181"/>
                <a:gd name="connsiteX51" fmla="*/ 4435 w 5877"/>
                <a:gd name="connsiteY51" fmla="*/ 2587 h 5181"/>
                <a:gd name="connsiteX52" fmla="*/ 4530 w 5877"/>
                <a:gd name="connsiteY52" fmla="*/ 2479 h 5181"/>
                <a:gd name="connsiteX53" fmla="*/ 4644 w 5877"/>
                <a:gd name="connsiteY53" fmla="*/ 2407 h 5181"/>
                <a:gd name="connsiteX54" fmla="*/ 4739 w 5877"/>
                <a:gd name="connsiteY54" fmla="*/ 2298 h 5181"/>
                <a:gd name="connsiteX55" fmla="*/ 4852 w 5877"/>
                <a:gd name="connsiteY55" fmla="*/ 2190 h 5181"/>
                <a:gd name="connsiteX56" fmla="*/ 4985 w 5877"/>
                <a:gd name="connsiteY56" fmla="*/ 2082 h 5181"/>
                <a:gd name="connsiteX57" fmla="*/ 5080 w 5877"/>
                <a:gd name="connsiteY57" fmla="*/ 1974 h 5181"/>
                <a:gd name="connsiteX58" fmla="*/ 5136 w 5877"/>
                <a:gd name="connsiteY58" fmla="*/ 1866 h 5181"/>
                <a:gd name="connsiteX59" fmla="*/ 5174 w 5877"/>
                <a:gd name="connsiteY59" fmla="*/ 1758 h 5181"/>
                <a:gd name="connsiteX60" fmla="*/ 5174 w 5877"/>
                <a:gd name="connsiteY60" fmla="*/ 1650 h 5181"/>
                <a:gd name="connsiteX61" fmla="*/ 5174 w 5877"/>
                <a:gd name="connsiteY61" fmla="*/ 1524 h 5181"/>
                <a:gd name="connsiteX62" fmla="*/ 5174 w 5877"/>
                <a:gd name="connsiteY62" fmla="*/ 1398 h 5181"/>
                <a:gd name="connsiteX63" fmla="*/ 5193 w 5877"/>
                <a:gd name="connsiteY63" fmla="*/ 1289 h 5181"/>
                <a:gd name="connsiteX64" fmla="*/ 5193 w 5877"/>
                <a:gd name="connsiteY64" fmla="*/ 1181 h 5181"/>
                <a:gd name="connsiteX65" fmla="*/ 5212 w 5877"/>
                <a:gd name="connsiteY65" fmla="*/ 1073 h 5181"/>
                <a:gd name="connsiteX66" fmla="*/ 5231 w 5877"/>
                <a:gd name="connsiteY66" fmla="*/ 965 h 5181"/>
                <a:gd name="connsiteX67" fmla="*/ 5231 w 5877"/>
                <a:gd name="connsiteY67" fmla="*/ 856 h 5181"/>
                <a:gd name="connsiteX68" fmla="*/ 5250 w 5877"/>
                <a:gd name="connsiteY68" fmla="*/ 748 h 5181"/>
                <a:gd name="connsiteX69" fmla="*/ 5345 w 5877"/>
                <a:gd name="connsiteY69" fmla="*/ 622 h 5181"/>
                <a:gd name="connsiteX70" fmla="*/ 5421 w 5877"/>
                <a:gd name="connsiteY70" fmla="*/ 514 h 5181"/>
                <a:gd name="connsiteX71" fmla="*/ 5536 w 5877"/>
                <a:gd name="connsiteY71" fmla="*/ 227 h 5181"/>
                <a:gd name="connsiteX72" fmla="*/ 5878 w 5877"/>
                <a:gd name="connsiteY72" fmla="*/ 0 h 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878" h="5181">
                  <a:moveTo>
                    <a:pt x="251" y="5181"/>
                  </a:moveTo>
                  <a:cubicBezTo>
                    <a:pt x="226" y="5161"/>
                    <a:pt x="164" y="5116"/>
                    <a:pt x="119" y="5073"/>
                  </a:cubicBezTo>
                  <a:cubicBezTo>
                    <a:pt x="73" y="5029"/>
                    <a:pt x="47" y="5008"/>
                    <a:pt x="24" y="4965"/>
                  </a:cubicBezTo>
                  <a:cubicBezTo>
                    <a:pt x="1" y="4921"/>
                    <a:pt x="9" y="4900"/>
                    <a:pt x="5" y="4856"/>
                  </a:cubicBezTo>
                  <a:cubicBezTo>
                    <a:pt x="1" y="4813"/>
                    <a:pt x="5" y="4791"/>
                    <a:pt x="5" y="4748"/>
                  </a:cubicBezTo>
                  <a:cubicBezTo>
                    <a:pt x="5" y="4705"/>
                    <a:pt x="-6" y="4684"/>
                    <a:pt x="5" y="4641"/>
                  </a:cubicBezTo>
                  <a:cubicBezTo>
                    <a:pt x="16" y="4598"/>
                    <a:pt x="35" y="4576"/>
                    <a:pt x="62" y="4533"/>
                  </a:cubicBezTo>
                  <a:cubicBezTo>
                    <a:pt x="89" y="4489"/>
                    <a:pt x="100" y="4450"/>
                    <a:pt x="138" y="4424"/>
                  </a:cubicBezTo>
                  <a:cubicBezTo>
                    <a:pt x="175" y="4399"/>
                    <a:pt x="205" y="4417"/>
                    <a:pt x="251" y="4406"/>
                  </a:cubicBezTo>
                  <a:cubicBezTo>
                    <a:pt x="297" y="4396"/>
                    <a:pt x="316" y="4378"/>
                    <a:pt x="365" y="4370"/>
                  </a:cubicBezTo>
                  <a:cubicBezTo>
                    <a:pt x="414" y="4363"/>
                    <a:pt x="449" y="4370"/>
                    <a:pt x="497" y="4370"/>
                  </a:cubicBezTo>
                  <a:cubicBezTo>
                    <a:pt x="546" y="4370"/>
                    <a:pt x="565" y="4374"/>
                    <a:pt x="611" y="4370"/>
                  </a:cubicBezTo>
                  <a:cubicBezTo>
                    <a:pt x="657" y="4367"/>
                    <a:pt x="679" y="4360"/>
                    <a:pt x="725" y="4352"/>
                  </a:cubicBezTo>
                  <a:cubicBezTo>
                    <a:pt x="771" y="4345"/>
                    <a:pt x="793" y="4338"/>
                    <a:pt x="839" y="4334"/>
                  </a:cubicBezTo>
                  <a:cubicBezTo>
                    <a:pt x="884" y="4331"/>
                    <a:pt x="907" y="4334"/>
                    <a:pt x="952" y="4334"/>
                  </a:cubicBezTo>
                  <a:cubicBezTo>
                    <a:pt x="997" y="4334"/>
                    <a:pt x="1020" y="4334"/>
                    <a:pt x="1065" y="4334"/>
                  </a:cubicBezTo>
                  <a:cubicBezTo>
                    <a:pt x="1110" y="4334"/>
                    <a:pt x="1133" y="4334"/>
                    <a:pt x="1179" y="4334"/>
                  </a:cubicBezTo>
                  <a:cubicBezTo>
                    <a:pt x="1224" y="4334"/>
                    <a:pt x="1246" y="4334"/>
                    <a:pt x="1292" y="4334"/>
                  </a:cubicBezTo>
                  <a:cubicBezTo>
                    <a:pt x="1338" y="4334"/>
                    <a:pt x="1360" y="4338"/>
                    <a:pt x="1406" y="4334"/>
                  </a:cubicBezTo>
                  <a:cubicBezTo>
                    <a:pt x="1452" y="4331"/>
                    <a:pt x="1474" y="4320"/>
                    <a:pt x="1520" y="4316"/>
                  </a:cubicBezTo>
                  <a:cubicBezTo>
                    <a:pt x="1565" y="4312"/>
                    <a:pt x="1587" y="4316"/>
                    <a:pt x="1633" y="4316"/>
                  </a:cubicBezTo>
                  <a:cubicBezTo>
                    <a:pt x="1679" y="4316"/>
                    <a:pt x="1701" y="4316"/>
                    <a:pt x="1747" y="4316"/>
                  </a:cubicBezTo>
                  <a:cubicBezTo>
                    <a:pt x="1793" y="4316"/>
                    <a:pt x="1812" y="4316"/>
                    <a:pt x="1861" y="4316"/>
                  </a:cubicBezTo>
                  <a:cubicBezTo>
                    <a:pt x="1910" y="4316"/>
                    <a:pt x="1940" y="4316"/>
                    <a:pt x="1993" y="4316"/>
                  </a:cubicBezTo>
                  <a:cubicBezTo>
                    <a:pt x="2046" y="4316"/>
                    <a:pt x="2077" y="4316"/>
                    <a:pt x="2126" y="4316"/>
                  </a:cubicBezTo>
                  <a:cubicBezTo>
                    <a:pt x="2175" y="4316"/>
                    <a:pt x="2191" y="4316"/>
                    <a:pt x="2240" y="4316"/>
                  </a:cubicBezTo>
                  <a:cubicBezTo>
                    <a:pt x="2288" y="4316"/>
                    <a:pt x="2323" y="4316"/>
                    <a:pt x="2372" y="4316"/>
                  </a:cubicBezTo>
                  <a:cubicBezTo>
                    <a:pt x="2421" y="4316"/>
                    <a:pt x="2432" y="4316"/>
                    <a:pt x="2485" y="4316"/>
                  </a:cubicBezTo>
                  <a:cubicBezTo>
                    <a:pt x="2538" y="4316"/>
                    <a:pt x="2584" y="4316"/>
                    <a:pt x="2636" y="4316"/>
                  </a:cubicBezTo>
                  <a:cubicBezTo>
                    <a:pt x="2689" y="4316"/>
                    <a:pt x="2704" y="4316"/>
                    <a:pt x="2750" y="4316"/>
                  </a:cubicBezTo>
                  <a:cubicBezTo>
                    <a:pt x="2796" y="4316"/>
                    <a:pt x="2818" y="4316"/>
                    <a:pt x="2864" y="4316"/>
                  </a:cubicBezTo>
                  <a:cubicBezTo>
                    <a:pt x="2910" y="4316"/>
                    <a:pt x="2932" y="4320"/>
                    <a:pt x="2978" y="4316"/>
                  </a:cubicBezTo>
                  <a:cubicBezTo>
                    <a:pt x="3023" y="4312"/>
                    <a:pt x="3045" y="4306"/>
                    <a:pt x="3091" y="4298"/>
                  </a:cubicBezTo>
                  <a:cubicBezTo>
                    <a:pt x="3137" y="4291"/>
                    <a:pt x="3159" y="4288"/>
                    <a:pt x="3205" y="4280"/>
                  </a:cubicBezTo>
                  <a:cubicBezTo>
                    <a:pt x="3251" y="4273"/>
                    <a:pt x="3273" y="4270"/>
                    <a:pt x="3319" y="4262"/>
                  </a:cubicBezTo>
                  <a:cubicBezTo>
                    <a:pt x="3364" y="4255"/>
                    <a:pt x="3386" y="4266"/>
                    <a:pt x="3432" y="4244"/>
                  </a:cubicBezTo>
                  <a:cubicBezTo>
                    <a:pt x="3478" y="4222"/>
                    <a:pt x="3504" y="4194"/>
                    <a:pt x="3546" y="4154"/>
                  </a:cubicBezTo>
                  <a:cubicBezTo>
                    <a:pt x="3588" y="4114"/>
                    <a:pt x="3611" y="4089"/>
                    <a:pt x="3641" y="4046"/>
                  </a:cubicBezTo>
                  <a:cubicBezTo>
                    <a:pt x="3671" y="4002"/>
                    <a:pt x="3664" y="3970"/>
                    <a:pt x="3697" y="3938"/>
                  </a:cubicBezTo>
                  <a:cubicBezTo>
                    <a:pt x="3731" y="3905"/>
                    <a:pt x="3784" y="3916"/>
                    <a:pt x="3811" y="3883"/>
                  </a:cubicBezTo>
                  <a:cubicBezTo>
                    <a:pt x="3838" y="3851"/>
                    <a:pt x="3815" y="3819"/>
                    <a:pt x="3830" y="3775"/>
                  </a:cubicBezTo>
                  <a:cubicBezTo>
                    <a:pt x="3845" y="3732"/>
                    <a:pt x="3868" y="3711"/>
                    <a:pt x="3887" y="3667"/>
                  </a:cubicBezTo>
                  <a:cubicBezTo>
                    <a:pt x="3906" y="3623"/>
                    <a:pt x="3910" y="3602"/>
                    <a:pt x="3925" y="3559"/>
                  </a:cubicBezTo>
                  <a:cubicBezTo>
                    <a:pt x="3940" y="3515"/>
                    <a:pt x="3947" y="3494"/>
                    <a:pt x="3962" y="3451"/>
                  </a:cubicBezTo>
                  <a:cubicBezTo>
                    <a:pt x="3977" y="3407"/>
                    <a:pt x="3985" y="3385"/>
                    <a:pt x="4000" y="3342"/>
                  </a:cubicBezTo>
                  <a:cubicBezTo>
                    <a:pt x="4015" y="3300"/>
                    <a:pt x="4023" y="3278"/>
                    <a:pt x="4038" y="3235"/>
                  </a:cubicBezTo>
                  <a:cubicBezTo>
                    <a:pt x="4052" y="3192"/>
                    <a:pt x="4056" y="3171"/>
                    <a:pt x="4075" y="3127"/>
                  </a:cubicBezTo>
                  <a:cubicBezTo>
                    <a:pt x="4094" y="3083"/>
                    <a:pt x="4102" y="3062"/>
                    <a:pt x="4132" y="3019"/>
                  </a:cubicBezTo>
                  <a:cubicBezTo>
                    <a:pt x="4162" y="2975"/>
                    <a:pt x="4193" y="2954"/>
                    <a:pt x="4227" y="2910"/>
                  </a:cubicBezTo>
                  <a:cubicBezTo>
                    <a:pt x="4261" y="2867"/>
                    <a:pt x="4273" y="2846"/>
                    <a:pt x="4303" y="2802"/>
                  </a:cubicBezTo>
                  <a:cubicBezTo>
                    <a:pt x="4333" y="2759"/>
                    <a:pt x="4352" y="2738"/>
                    <a:pt x="4379" y="2694"/>
                  </a:cubicBezTo>
                  <a:cubicBezTo>
                    <a:pt x="4405" y="2650"/>
                    <a:pt x="4405" y="2630"/>
                    <a:pt x="4435" y="2587"/>
                  </a:cubicBezTo>
                  <a:cubicBezTo>
                    <a:pt x="4465" y="2543"/>
                    <a:pt x="4488" y="2515"/>
                    <a:pt x="4530" y="2479"/>
                  </a:cubicBezTo>
                  <a:cubicBezTo>
                    <a:pt x="4572" y="2443"/>
                    <a:pt x="4602" y="2443"/>
                    <a:pt x="4644" y="2407"/>
                  </a:cubicBezTo>
                  <a:cubicBezTo>
                    <a:pt x="4686" y="2370"/>
                    <a:pt x="4697" y="2342"/>
                    <a:pt x="4739" y="2298"/>
                  </a:cubicBezTo>
                  <a:cubicBezTo>
                    <a:pt x="4780" y="2255"/>
                    <a:pt x="4803" y="2234"/>
                    <a:pt x="4852" y="2190"/>
                  </a:cubicBezTo>
                  <a:cubicBezTo>
                    <a:pt x="4901" y="2146"/>
                    <a:pt x="4939" y="2126"/>
                    <a:pt x="4985" y="2082"/>
                  </a:cubicBezTo>
                  <a:cubicBezTo>
                    <a:pt x="5031" y="2038"/>
                    <a:pt x="5050" y="2016"/>
                    <a:pt x="5080" y="1974"/>
                  </a:cubicBezTo>
                  <a:cubicBezTo>
                    <a:pt x="5110" y="1931"/>
                    <a:pt x="5117" y="1909"/>
                    <a:pt x="5136" y="1866"/>
                  </a:cubicBezTo>
                  <a:cubicBezTo>
                    <a:pt x="5155" y="1824"/>
                    <a:pt x="5166" y="1802"/>
                    <a:pt x="5174" y="1758"/>
                  </a:cubicBezTo>
                  <a:cubicBezTo>
                    <a:pt x="5182" y="1715"/>
                    <a:pt x="5174" y="1697"/>
                    <a:pt x="5174" y="1650"/>
                  </a:cubicBezTo>
                  <a:cubicBezTo>
                    <a:pt x="5174" y="1603"/>
                    <a:pt x="5174" y="1574"/>
                    <a:pt x="5174" y="1524"/>
                  </a:cubicBezTo>
                  <a:cubicBezTo>
                    <a:pt x="5174" y="1473"/>
                    <a:pt x="5170" y="1444"/>
                    <a:pt x="5174" y="1398"/>
                  </a:cubicBezTo>
                  <a:cubicBezTo>
                    <a:pt x="5178" y="1351"/>
                    <a:pt x="5189" y="1333"/>
                    <a:pt x="5193" y="1289"/>
                  </a:cubicBezTo>
                  <a:cubicBezTo>
                    <a:pt x="5197" y="1246"/>
                    <a:pt x="5189" y="1225"/>
                    <a:pt x="5193" y="1181"/>
                  </a:cubicBezTo>
                  <a:cubicBezTo>
                    <a:pt x="5197" y="1137"/>
                    <a:pt x="5204" y="1117"/>
                    <a:pt x="5212" y="1073"/>
                  </a:cubicBezTo>
                  <a:cubicBezTo>
                    <a:pt x="5220" y="1029"/>
                    <a:pt x="5227" y="1008"/>
                    <a:pt x="5231" y="965"/>
                  </a:cubicBezTo>
                  <a:cubicBezTo>
                    <a:pt x="5235" y="921"/>
                    <a:pt x="5227" y="900"/>
                    <a:pt x="5231" y="856"/>
                  </a:cubicBezTo>
                  <a:cubicBezTo>
                    <a:pt x="5235" y="813"/>
                    <a:pt x="5227" y="795"/>
                    <a:pt x="5250" y="748"/>
                  </a:cubicBezTo>
                  <a:cubicBezTo>
                    <a:pt x="5273" y="702"/>
                    <a:pt x="5311" y="669"/>
                    <a:pt x="5345" y="622"/>
                  </a:cubicBezTo>
                  <a:cubicBezTo>
                    <a:pt x="5379" y="575"/>
                    <a:pt x="5383" y="560"/>
                    <a:pt x="5421" y="514"/>
                  </a:cubicBezTo>
                  <a:cubicBezTo>
                    <a:pt x="5459" y="467"/>
                    <a:pt x="5491" y="255"/>
                    <a:pt x="5536" y="227"/>
                  </a:cubicBezTo>
                  <a:cubicBezTo>
                    <a:pt x="5581" y="198"/>
                    <a:pt x="5857" y="1"/>
                    <a:pt x="5878" y="0"/>
                  </a:cubicBez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pic>
          <p:nvPicPr>
            <p:cNvPr id="746" name="Изображение 745" descr="КУ-1.20.00.00.000 СБ - КУ   аксонометрия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t="4697"/>
            <a:stretch>
              <a:fillRect/>
            </a:stretch>
          </p:blipFill>
          <p:spPr>
            <a:xfrm>
              <a:off x="90464" y="11767"/>
              <a:ext cx="2923" cy="4732"/>
            </a:xfrm>
            <a:prstGeom prst="rect">
              <a:avLst/>
            </a:prstGeom>
          </p:spPr>
        </p:pic>
        <p:sp>
          <p:nvSpPr>
            <p:cNvPr id="717" name="Банка 716"/>
            <p:cNvSpPr/>
            <p:nvPr/>
          </p:nvSpPr>
          <p:spPr>
            <a:xfrm>
              <a:off x="86510" y="19403"/>
              <a:ext cx="974" cy="3834"/>
            </a:xfrm>
            <a:prstGeom prst="can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18" name="Банка 717"/>
            <p:cNvSpPr/>
            <p:nvPr/>
          </p:nvSpPr>
          <p:spPr>
            <a:xfrm>
              <a:off x="86462" y="18565"/>
              <a:ext cx="1065" cy="1034"/>
            </a:xfrm>
            <a:prstGeom prst="can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19" name="Банка 718"/>
            <p:cNvSpPr/>
            <p:nvPr/>
          </p:nvSpPr>
          <p:spPr>
            <a:xfrm rot="10800000">
              <a:off x="86568" y="18616"/>
              <a:ext cx="868" cy="4540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0" name="Банка 719"/>
            <p:cNvSpPr/>
            <p:nvPr/>
          </p:nvSpPr>
          <p:spPr>
            <a:xfrm>
              <a:off x="86549" y="20465"/>
              <a:ext cx="868" cy="2647"/>
            </a:xfrm>
            <a:prstGeom prst="can">
              <a:avLst/>
            </a:prstGeom>
            <a:gradFill flip="none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0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1" name="Овал 720"/>
            <p:cNvSpPr/>
            <p:nvPr/>
          </p:nvSpPr>
          <p:spPr>
            <a:xfrm>
              <a:off x="86583" y="20977"/>
              <a:ext cx="120" cy="1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2" name="Овал 721"/>
            <p:cNvSpPr/>
            <p:nvPr/>
          </p:nvSpPr>
          <p:spPr>
            <a:xfrm>
              <a:off x="86644" y="21267"/>
              <a:ext cx="120" cy="1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3" name="Овал 722"/>
            <p:cNvSpPr/>
            <p:nvPr/>
          </p:nvSpPr>
          <p:spPr>
            <a:xfrm>
              <a:off x="87321" y="20888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4" name="Овал 723"/>
            <p:cNvSpPr/>
            <p:nvPr/>
          </p:nvSpPr>
          <p:spPr>
            <a:xfrm>
              <a:off x="87191" y="21027"/>
              <a:ext cx="120" cy="1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5" name="Овал 724"/>
            <p:cNvSpPr/>
            <p:nvPr/>
          </p:nvSpPr>
          <p:spPr>
            <a:xfrm>
              <a:off x="87321" y="21142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6" name="Овал 725"/>
            <p:cNvSpPr/>
            <p:nvPr/>
          </p:nvSpPr>
          <p:spPr>
            <a:xfrm>
              <a:off x="87246" y="21367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7" name="Овал 726"/>
            <p:cNvSpPr/>
            <p:nvPr/>
          </p:nvSpPr>
          <p:spPr>
            <a:xfrm>
              <a:off x="87321" y="21532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8" name="Овал 727"/>
            <p:cNvSpPr/>
            <p:nvPr/>
          </p:nvSpPr>
          <p:spPr>
            <a:xfrm>
              <a:off x="87201" y="21740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29" name="Овал 728"/>
            <p:cNvSpPr/>
            <p:nvPr/>
          </p:nvSpPr>
          <p:spPr>
            <a:xfrm>
              <a:off x="87321" y="21967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30" name="Овал 729"/>
            <p:cNvSpPr/>
            <p:nvPr/>
          </p:nvSpPr>
          <p:spPr>
            <a:xfrm>
              <a:off x="87231" y="22102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31" name="Овал 730"/>
            <p:cNvSpPr/>
            <p:nvPr/>
          </p:nvSpPr>
          <p:spPr>
            <a:xfrm>
              <a:off x="87221" y="22422"/>
              <a:ext cx="120" cy="1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32" name="Овал 731"/>
            <p:cNvSpPr/>
            <p:nvPr/>
          </p:nvSpPr>
          <p:spPr>
            <a:xfrm>
              <a:off x="87276" y="22222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33" name="Овал 732"/>
            <p:cNvSpPr/>
            <p:nvPr/>
          </p:nvSpPr>
          <p:spPr>
            <a:xfrm>
              <a:off x="86556" y="21532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34" name="Овал 733"/>
            <p:cNvSpPr/>
            <p:nvPr/>
          </p:nvSpPr>
          <p:spPr>
            <a:xfrm>
              <a:off x="86632" y="21715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35" name="Овал 734"/>
            <p:cNvSpPr/>
            <p:nvPr/>
          </p:nvSpPr>
          <p:spPr>
            <a:xfrm>
              <a:off x="86602" y="21982"/>
              <a:ext cx="120" cy="119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36" name="Овал 735"/>
            <p:cNvSpPr/>
            <p:nvPr/>
          </p:nvSpPr>
          <p:spPr>
            <a:xfrm>
              <a:off x="86660" y="21397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pic>
          <p:nvPicPr>
            <p:cNvPr id="737" name="Изображение 736" descr="манометр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10119" t="-1320" r="-110119" b="24225"/>
            <a:stretch>
              <a:fillRect/>
            </a:stretch>
          </p:blipFill>
          <p:spPr>
            <a:xfrm rot="21420000">
              <a:off x="89981" y="13472"/>
              <a:ext cx="1434" cy="1282"/>
            </a:xfrm>
            <a:prstGeom prst="rect">
              <a:avLst/>
            </a:prstGeom>
          </p:spPr>
        </p:pic>
        <p:pic>
          <p:nvPicPr>
            <p:cNvPr id="738" name="Изображение 73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33298" t="4240" r="11721" b="65047"/>
            <a:stretch>
              <a:fillRect/>
            </a:stretch>
          </p:blipFill>
          <p:spPr>
            <a:xfrm>
              <a:off x="89590" y="17170"/>
              <a:ext cx="516" cy="2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40" name="Банка 739"/>
            <p:cNvSpPr/>
            <p:nvPr/>
          </p:nvSpPr>
          <p:spPr>
            <a:xfrm>
              <a:off x="86818" y="20501"/>
              <a:ext cx="345" cy="2551"/>
            </a:xfrm>
            <a:prstGeom prst="can">
              <a:avLst/>
            </a:prstGeom>
            <a:gradFill>
              <a:gsLst>
                <a:gs pos="0">
                  <a:schemeClr val="bg2">
                    <a:lumMod val="90000"/>
                    <a:alpha val="1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41" name="Банка 740"/>
            <p:cNvSpPr/>
            <p:nvPr/>
          </p:nvSpPr>
          <p:spPr>
            <a:xfrm>
              <a:off x="86820" y="18400"/>
              <a:ext cx="345" cy="2188"/>
            </a:xfrm>
            <a:prstGeom prst="can">
              <a:avLst/>
            </a:prstGeom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pic>
          <p:nvPicPr>
            <p:cNvPr id="745" name="Изображение 744" descr="манометр01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b="18713"/>
            <a:stretch>
              <a:fillRect/>
            </a:stretch>
          </p:blipFill>
          <p:spPr>
            <a:xfrm>
              <a:off x="89094" y="15780"/>
              <a:ext cx="1370" cy="1398"/>
            </a:xfrm>
            <a:prstGeom prst="rect">
              <a:avLst/>
            </a:prstGeom>
          </p:spPr>
        </p:pic>
        <p:pic>
          <p:nvPicPr>
            <p:cNvPr id="742" name="Изображение 741" descr="164057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b="5643"/>
            <a:stretch>
              <a:fillRect/>
            </a:stretch>
          </p:blipFill>
          <p:spPr>
            <a:xfrm>
              <a:off x="83796" y="11999"/>
              <a:ext cx="10649" cy="6909"/>
            </a:xfrm>
            <a:prstGeom prst="rect">
              <a:avLst/>
            </a:prstGeom>
          </p:spPr>
        </p:pic>
        <p:sp>
          <p:nvSpPr>
            <p:cNvPr id="743" name="Прямоугольник 742"/>
            <p:cNvSpPr/>
            <p:nvPr/>
          </p:nvSpPr>
          <p:spPr>
            <a:xfrm>
              <a:off x="85855" y="23068"/>
              <a:ext cx="1975" cy="8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pic>
          <p:nvPicPr>
            <p:cNvPr id="744" name="Изображение 743" descr="манометр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b="21350"/>
            <a:stretch>
              <a:fillRect/>
            </a:stretch>
          </p:blipFill>
          <p:spPr>
            <a:xfrm rot="21420000">
              <a:off x="88385" y="13476"/>
              <a:ext cx="1510" cy="1362"/>
            </a:xfrm>
            <a:prstGeom prst="rect">
              <a:avLst/>
            </a:prstGeom>
          </p:spPr>
        </p:pic>
        <p:sp>
          <p:nvSpPr>
            <p:cNvPr id="754" name="Дуга 753"/>
            <p:cNvSpPr/>
            <p:nvPr/>
          </p:nvSpPr>
          <p:spPr>
            <a:xfrm rot="15540000">
              <a:off x="85311" y="16265"/>
              <a:ext cx="1067" cy="1798"/>
            </a:xfrm>
            <a:prstGeom prst="arc">
              <a:avLst>
                <a:gd name="adj1" fmla="val 16200000"/>
                <a:gd name="adj2" fmla="val 943345"/>
              </a:avLst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55" name="Дуга 754"/>
            <p:cNvSpPr/>
            <p:nvPr/>
          </p:nvSpPr>
          <p:spPr>
            <a:xfrm rot="4320000">
              <a:off x="92765" y="14847"/>
              <a:ext cx="1281" cy="1652"/>
            </a:xfrm>
            <a:prstGeom prst="arc">
              <a:avLst/>
            </a:prstGeom>
            <a:ln w="444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cxnSp>
          <p:nvCxnSpPr>
            <p:cNvPr id="757" name="Прямая со стрелкой 756"/>
            <p:cNvCxnSpPr/>
            <p:nvPr/>
          </p:nvCxnSpPr>
          <p:spPr>
            <a:xfrm flipV="1">
              <a:off x="92399" y="17734"/>
              <a:ext cx="1725" cy="285"/>
            </a:xfrm>
            <a:prstGeom prst="straightConnector1">
              <a:avLst/>
            </a:prstGeom>
            <a:ln w="47625">
              <a:solidFill>
                <a:schemeClr val="accent2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9" name="Овал 758"/>
            <p:cNvSpPr/>
            <p:nvPr/>
          </p:nvSpPr>
          <p:spPr>
            <a:xfrm>
              <a:off x="86686" y="22253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60" name="Овал 759"/>
            <p:cNvSpPr/>
            <p:nvPr/>
          </p:nvSpPr>
          <p:spPr>
            <a:xfrm>
              <a:off x="86569" y="22460"/>
              <a:ext cx="120" cy="1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61" name="Овал 760"/>
            <p:cNvSpPr/>
            <p:nvPr/>
          </p:nvSpPr>
          <p:spPr>
            <a:xfrm>
              <a:off x="86686" y="22689"/>
              <a:ext cx="120" cy="1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62" name="Овал 761"/>
            <p:cNvSpPr/>
            <p:nvPr/>
          </p:nvSpPr>
          <p:spPr>
            <a:xfrm>
              <a:off x="86596" y="22823"/>
              <a:ext cx="120" cy="121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63" name="Овал 762"/>
            <p:cNvSpPr/>
            <p:nvPr/>
          </p:nvSpPr>
          <p:spPr>
            <a:xfrm>
              <a:off x="87307" y="22806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  <p:sp>
          <p:nvSpPr>
            <p:cNvPr id="764" name="Овал 763"/>
            <p:cNvSpPr/>
            <p:nvPr/>
          </p:nvSpPr>
          <p:spPr>
            <a:xfrm>
              <a:off x="86641" y="22944"/>
              <a:ext cx="120" cy="1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034373"/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clip" horzOverflow="clip" wrap="square" rtlCol="0" anchor="t"/>
            <a:lstStyle>
              <a:defPPr>
                <a:defRPr lang="ru-RU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ru-RU" altLang="en-US" sz="1100"/>
            </a:p>
          </p:txBody>
        </p:sp>
      </p:grpSp>
      <p:sp>
        <p:nvSpPr>
          <p:cNvPr id="20" name="Текстовое поле 19"/>
          <p:cNvSpPr txBox="1"/>
          <p:nvPr/>
        </p:nvSpPr>
        <p:spPr>
          <a:xfrm>
            <a:off x="3122930" y="2307590"/>
            <a:ext cx="1360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dirty="0"/>
              <a:t>давление </a:t>
            </a:r>
            <a:r>
              <a:rPr lang="ru-RU" altLang="en-US" dirty="0" err="1"/>
              <a:t>затрубья</a:t>
            </a:r>
          </a:p>
        </p:txBody>
      </p:sp>
      <p:cxnSp>
        <p:nvCxnSpPr>
          <p:cNvPr id="23" name="Прямое соединение 22"/>
          <p:cNvCxnSpPr/>
          <p:nvPr/>
        </p:nvCxnSpPr>
        <p:spPr>
          <a:xfrm flipV="1">
            <a:off x="2355850" y="1731010"/>
            <a:ext cx="540385" cy="26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овое поле 23"/>
          <p:cNvSpPr txBox="1"/>
          <p:nvPr/>
        </p:nvSpPr>
        <p:spPr>
          <a:xfrm>
            <a:off x="2945130" y="1429385"/>
            <a:ext cx="1316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dirty="0"/>
              <a:t>давление коллектора</a:t>
            </a:r>
          </a:p>
        </p:txBody>
      </p:sp>
      <p:cxnSp>
        <p:nvCxnSpPr>
          <p:cNvPr id="25" name="Прямое соединение 24"/>
          <p:cNvCxnSpPr>
            <a:endCxn id="745" idx="2"/>
          </p:cNvCxnSpPr>
          <p:nvPr/>
        </p:nvCxnSpPr>
        <p:spPr>
          <a:xfrm flipH="1" flipV="1">
            <a:off x="8251190" y="3247390"/>
            <a:ext cx="270510" cy="61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овое поле 25"/>
          <p:cNvSpPr txBox="1"/>
          <p:nvPr/>
        </p:nvSpPr>
        <p:spPr>
          <a:xfrm>
            <a:off x="8190865" y="3825875"/>
            <a:ext cx="1202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600" dirty="0"/>
              <a:t>давление </a:t>
            </a:r>
            <a:r>
              <a:rPr lang="ru-RU" altLang="en-US" sz="1600" dirty="0" err="1"/>
              <a:t>затрубья</a:t>
            </a:r>
          </a:p>
        </p:txBody>
      </p:sp>
      <p:cxnSp>
        <p:nvCxnSpPr>
          <p:cNvPr id="27" name="Прямое соединение 26"/>
          <p:cNvCxnSpPr>
            <a:stCxn id="744" idx="0"/>
          </p:cNvCxnSpPr>
          <p:nvPr/>
        </p:nvCxnSpPr>
        <p:spPr>
          <a:xfrm flipH="1" flipV="1">
            <a:off x="7949565" y="1508125"/>
            <a:ext cx="83820" cy="2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овое поле 27"/>
          <p:cNvSpPr txBox="1"/>
          <p:nvPr/>
        </p:nvSpPr>
        <p:spPr>
          <a:xfrm>
            <a:off x="7440930" y="1032510"/>
            <a:ext cx="1316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600" dirty="0"/>
              <a:t>давление коллектора</a:t>
            </a:r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735185" y="1433830"/>
            <a:ext cx="1519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dirty="0"/>
              <a:t>компрессор</a:t>
            </a:r>
          </a:p>
        </p:txBody>
      </p:sp>
      <p:cxnSp>
        <p:nvCxnSpPr>
          <p:cNvPr id="30" name="Прямое соединение 29"/>
          <p:cNvCxnSpPr/>
          <p:nvPr/>
        </p:nvCxnSpPr>
        <p:spPr>
          <a:xfrm flipV="1">
            <a:off x="9255760" y="1823085"/>
            <a:ext cx="822325" cy="255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Текстовое поле 31"/>
          <p:cNvSpPr txBox="1"/>
          <p:nvPr/>
        </p:nvSpPr>
        <p:spPr>
          <a:xfrm rot="19500000">
            <a:off x="6074410" y="2673350"/>
            <a:ext cx="15195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200" dirty="0"/>
              <a:t>в компрессор</a:t>
            </a:r>
          </a:p>
        </p:txBody>
      </p:sp>
      <p:sp>
        <p:nvSpPr>
          <p:cNvPr id="33" name="Текстовое поле 32"/>
          <p:cNvSpPr txBox="1"/>
          <p:nvPr/>
        </p:nvSpPr>
        <p:spPr>
          <a:xfrm rot="18240000">
            <a:off x="9387840" y="2385695"/>
            <a:ext cx="1304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200" dirty="0"/>
              <a:t>из компрессора</a:t>
            </a:r>
          </a:p>
        </p:txBody>
      </p:sp>
      <p:cxnSp>
        <p:nvCxnSpPr>
          <p:cNvPr id="34" name="Прямое соединение 33"/>
          <p:cNvCxnSpPr/>
          <p:nvPr/>
        </p:nvCxnSpPr>
        <p:spPr>
          <a:xfrm>
            <a:off x="9653270" y="2653665"/>
            <a:ext cx="189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ое соединение 34"/>
          <p:cNvCxnSpPr/>
          <p:nvPr/>
        </p:nvCxnSpPr>
        <p:spPr>
          <a:xfrm>
            <a:off x="6619875" y="3072765"/>
            <a:ext cx="107315" cy="68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Изображение 35" descr="IMG_07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8085" y="3089275"/>
            <a:ext cx="1978660" cy="2865120"/>
          </a:xfrm>
          <a:prstGeom prst="rect">
            <a:avLst/>
          </a:prstGeom>
        </p:spPr>
      </p:pic>
      <p:sp>
        <p:nvSpPr>
          <p:cNvPr id="37" name="Прямоугольная выноска 36"/>
          <p:cNvSpPr/>
          <p:nvPr/>
        </p:nvSpPr>
        <p:spPr>
          <a:xfrm>
            <a:off x="7950200" y="4460875"/>
            <a:ext cx="1892300" cy="1019810"/>
          </a:xfrm>
          <a:prstGeom prst="wedgeRectCallout">
            <a:avLst>
              <a:gd name="adj1" fmla="val -71354"/>
              <a:gd name="adj2" fmla="val -36278"/>
            </a:avLst>
          </a:prstGeom>
          <a:noFill/>
          <a:ln w="15875">
            <a:solidFill>
              <a:srgbClr val="91D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8" name="Текстовое поле 37"/>
          <p:cNvSpPr txBox="1"/>
          <p:nvPr/>
        </p:nvSpPr>
        <p:spPr>
          <a:xfrm>
            <a:off x="8032750" y="4497705"/>
            <a:ext cx="17564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400" dirty="0"/>
              <a:t>Снижение давления в </a:t>
            </a:r>
            <a:r>
              <a:rPr lang="ru-RU" altLang="en-US" sz="1400" dirty="0" err="1"/>
              <a:t>затрубном</a:t>
            </a:r>
            <a:r>
              <a:rPr lang="ru-RU" altLang="en-US" sz="1400" dirty="0"/>
              <a:t> пространстве </a:t>
            </a:r>
            <a:r>
              <a:rPr lang="ru-RU" altLang="en-US" sz="1400" dirty="0" err="1"/>
              <a:t>компримированием</a:t>
            </a:r>
            <a:r>
              <a:rPr lang="ru-RU" altLang="en-US" sz="1400" dirty="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1" descr="Изображение выглядит как стол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3" y="-2895"/>
            <a:ext cx="12275388" cy="6878167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-38524" y="1712281"/>
            <a:ext cx="12264725" cy="5489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5357194" y="341588"/>
            <a:ext cx="760207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ПЕРСПЕКТИВНОЕ ПРЕДЛОЖЕНИЕ</a:t>
            </a:r>
          </a:p>
          <a:p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ДЛЯ ИНВЕСТИЦИОННОГО ПРОЕКТА</a:t>
            </a:r>
            <a:endParaRPr lang="ru-RU" sz="30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63527" y="2533259"/>
            <a:ext cx="5451467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latin typeface="Corbel" panose="020B0503020204020204"/>
                <a:cs typeface="Arial" panose="020B0604020202020204"/>
              </a:rPr>
              <a:t>Новое технологическое решение для отбора газа из </a:t>
            </a:r>
            <a:r>
              <a:rPr lang="ru-RU" sz="2000" dirty="0" err="1">
                <a:latin typeface="Corbel" panose="020B0503020204020204"/>
                <a:cs typeface="Arial" panose="020B0604020202020204"/>
              </a:rPr>
              <a:t>затрубного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 пространства скважин;</a:t>
            </a:r>
          </a:p>
          <a:p>
            <a:endParaRPr lang="ru-RU" sz="2000" dirty="0">
              <a:latin typeface="Corbel" panose="020B0503020204020204"/>
              <a:cs typeface="Arial" panose="020B0604020202020204"/>
            </a:endParaRPr>
          </a:p>
          <a:p>
            <a:r>
              <a:rPr lang="ru-RU" sz="2000" dirty="0">
                <a:latin typeface="Corbel" panose="020B0503020204020204"/>
                <a:cs typeface="Arial" panose="020B0604020202020204"/>
              </a:rPr>
              <a:t>Выгодное предложение для перспективного инвестиционного проекта;  </a:t>
            </a:r>
            <a:endParaRPr lang="ru-RU" sz="2000" dirty="0">
              <a:latin typeface="Corbel" panose="020B0503020204020204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ru-RU" sz="2000" dirty="0"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latin typeface="Corbel" panose="020B0503020204020204"/>
                <a:cs typeface="Arial" panose="020B0604020202020204"/>
              </a:rPr>
              <a:t>Экономически эффективное решение для повышения рентабельности эксплуатации разрабатываемых месторождений.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7941" y="1775496"/>
            <a:ext cx="689316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200" b="1" dirty="0">
                <a:solidFill>
                  <a:schemeClr val="bg1"/>
                </a:solidFill>
                <a:latin typeface="Corbel" panose="020B0503020204020204"/>
                <a:cs typeface="Arial" panose="020B0604020202020204"/>
              </a:rPr>
              <a:t>Установка «КАМАТРОН» - это: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33782" y="5622212"/>
            <a:ext cx="687879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200" b="1" dirty="0">
                <a:latin typeface="Corbel" panose="020B0503020204020204"/>
                <a:cs typeface="Arial" panose="020B0604020202020204"/>
              </a:rPr>
              <a:t>СДЕЛАЙТЕ ПРАВИЛЬНЫЙ ВЫБОР!</a:t>
            </a:r>
          </a:p>
        </p:txBody>
      </p:sp>
      <p:pic>
        <p:nvPicPr>
          <p:cNvPr id="7" name="Рисунок 7" descr="Изображение выглядит как большой, висит, легкий, столб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1357251"/>
            <a:ext cx="4209690" cy="3812818"/>
          </a:xfrm>
          <a:prstGeom prst="rect">
            <a:avLst/>
          </a:prstGeom>
        </p:spPr>
      </p:pic>
      <p:pic>
        <p:nvPicPr>
          <p:cNvPr id="8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283" y="6215722"/>
            <a:ext cx="12275389" cy="654732"/>
          </a:xfrm>
          <a:prstGeom prst="rect">
            <a:avLst/>
          </a:prstGeom>
        </p:spPr>
      </p:pic>
      <p:pic>
        <p:nvPicPr>
          <p:cNvPr id="15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892" y="2652713"/>
            <a:ext cx="1219021" cy="181694"/>
          </a:xfrm>
          <a:prstGeom prst="rect">
            <a:avLst/>
          </a:prstGeom>
        </p:spPr>
      </p:pic>
      <p:pic>
        <p:nvPicPr>
          <p:cNvPr id="21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742" y="3572504"/>
            <a:ext cx="1219021" cy="181694"/>
          </a:xfrm>
          <a:prstGeom prst="rect">
            <a:avLst/>
          </a:prstGeom>
        </p:spPr>
      </p:pic>
      <p:pic>
        <p:nvPicPr>
          <p:cNvPr id="22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892" y="4458508"/>
            <a:ext cx="1219021" cy="181694"/>
          </a:xfrm>
          <a:prstGeom prst="rect">
            <a:avLst/>
          </a:prstGeom>
        </p:spPr>
      </p:pic>
      <p:pic>
        <p:nvPicPr>
          <p:cNvPr id="3" name="Рисунок 3" descr="Изображение выглядит как внутренний, синий, сидит, стол&#10;&#10;Автоматически созданное описани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79" y="483175"/>
            <a:ext cx="3503622" cy="57394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3322"/>
            <a:ext cx="12275388" cy="6907776"/>
          </a:xfrm>
          <a:prstGeom prst="rect">
            <a:avLst/>
          </a:prstGeom>
        </p:spPr>
      </p:pic>
      <p:pic>
        <p:nvPicPr>
          <p:cNvPr id="5" name="Рисунок 5" descr="Изображение выглядит как мост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17273"/>
            <a:ext cx="11772181" cy="66049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0650" y="566947"/>
            <a:ext cx="4570738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Calibri" panose="020F0502020204030204"/>
              </a:rPr>
              <a:t>ВМЕСТО ПРЕДИСЛОВИЯ</a:t>
            </a:r>
            <a:endParaRPr lang="ru-RU" sz="3000" b="1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85890" y="1731407"/>
            <a:ext cx="953936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200" dirty="0">
                <a:latin typeface="Corbel" panose="020B0503020204020204"/>
                <a:cs typeface="Calibri" panose="020F0502020204030204"/>
              </a:rPr>
              <a:t>В настоящее время при обустройстве нефтяных месторождений, </a:t>
            </a:r>
          </a:p>
          <a:p>
            <a:r>
              <a:rPr lang="ru-RU" sz="2200" dirty="0">
                <a:latin typeface="Corbel" panose="020B0503020204020204"/>
                <a:cs typeface="Calibri" panose="020F0502020204030204"/>
              </a:rPr>
              <a:t>как правило, применяется однотрубная герметизированная </a:t>
            </a:r>
          </a:p>
          <a:p>
            <a:r>
              <a:rPr lang="ru-RU" sz="2200" dirty="0">
                <a:latin typeface="Corbel" panose="020B0503020204020204"/>
                <a:cs typeface="Calibri" panose="020F0502020204030204"/>
              </a:rPr>
              <a:t>система </a:t>
            </a:r>
            <a:r>
              <a:rPr lang="ru-RU" sz="2200" dirty="0" err="1">
                <a:latin typeface="Corbel" panose="020B0503020204020204"/>
                <a:cs typeface="Calibri" panose="020F0502020204030204"/>
              </a:rPr>
              <a:t>нефтесбора</a:t>
            </a:r>
            <a:r>
              <a:rPr lang="ru-RU" sz="2200" dirty="0">
                <a:latin typeface="Corbel" panose="020B0503020204020204"/>
                <a:cs typeface="Calibri" panose="020F0502020204030204"/>
              </a:rPr>
              <a:t>.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85890" y="4092818"/>
            <a:ext cx="961765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200" dirty="0">
                <a:latin typeface="Corbel" panose="020B0503020204020204"/>
                <a:cs typeface="Calibri" panose="020F0502020204030204"/>
              </a:rPr>
              <a:t>Вместе с тем, </a:t>
            </a:r>
            <a:r>
              <a:rPr lang="ru-RU" sz="2200" dirty="0" err="1">
                <a:latin typeface="Corbel" panose="020B0503020204020204"/>
                <a:cs typeface="Calibri" panose="020F0502020204030204"/>
              </a:rPr>
              <a:t>затрубное</a:t>
            </a:r>
            <a:r>
              <a:rPr lang="ru-RU" sz="2200" dirty="0">
                <a:latin typeface="Corbel" panose="020B0503020204020204"/>
                <a:cs typeface="Calibri" panose="020F0502020204030204"/>
              </a:rPr>
              <a:t> давление через давление газовой шапки и динамический уровень связано с забойным давлением, и его высокие значения в конечном счете </a:t>
            </a:r>
            <a:r>
              <a:rPr lang="ru-RU" sz="2200" u="sng" dirty="0">
                <a:latin typeface="Corbel" panose="020B0503020204020204"/>
                <a:cs typeface="Calibri" panose="020F0502020204030204"/>
              </a:rPr>
              <a:t>ограничивают реализацию потенциала скважин</a:t>
            </a:r>
            <a:r>
              <a:rPr lang="ru-RU" sz="2200" dirty="0">
                <a:latin typeface="Corbel" panose="020B0503020204020204"/>
                <a:cs typeface="Calibri" panose="020F0502020204030204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85890" y="2867278"/>
            <a:ext cx="906573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200" dirty="0">
                <a:latin typeface="Corbel" panose="020B0503020204020204"/>
                <a:cs typeface="Calibri" panose="020F0502020204030204"/>
              </a:rPr>
              <a:t>Один из неизбежных минусов такой системы – </a:t>
            </a:r>
            <a:r>
              <a:rPr lang="ru-RU" sz="2200" u="sng" dirty="0">
                <a:latin typeface="Corbel" panose="020B0503020204020204"/>
                <a:cs typeface="Calibri" panose="020F0502020204030204"/>
              </a:rPr>
              <a:t>высокие линейные давления</a:t>
            </a:r>
            <a:r>
              <a:rPr lang="ru-RU" sz="2200" dirty="0">
                <a:latin typeface="Corbel" panose="020B0503020204020204"/>
                <a:cs typeface="Calibri" panose="020F0502020204030204"/>
              </a:rPr>
              <a:t>, величина которых зависит от протяженности системы</a:t>
            </a:r>
          </a:p>
          <a:p>
            <a:r>
              <a:rPr lang="ru-RU" sz="2200" dirty="0">
                <a:latin typeface="Corbel" panose="020B0503020204020204"/>
                <a:cs typeface="Calibri" panose="020F0502020204030204"/>
              </a:rPr>
              <a:t>и от давления в центральном пункте сбора нефти.</a:t>
            </a:r>
          </a:p>
        </p:txBody>
      </p:sp>
      <p:pic>
        <p:nvPicPr>
          <p:cNvPr id="2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6247254"/>
            <a:ext cx="12275389" cy="654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4425" y="6362700"/>
            <a:ext cx="38671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800" b="1" dirty="0">
                <a:solidFill>
                  <a:srgbClr val="3F3F3F"/>
                </a:solidFill>
                <a:latin typeface="Arial" panose="020B0604020202020204"/>
                <a:cs typeface="Arial" panose="020B0604020202020204"/>
              </a:rPr>
              <a:t>ПРИМЕНЕНИЕ БЛОЧНО-КОМРЕССОВЫХ УСТАНОВОК ДЛЯ ОТКАЧКИ</a:t>
            </a:r>
          </a:p>
          <a:p>
            <a:r>
              <a:rPr lang="ru-RU" sz="800" b="1" dirty="0">
                <a:solidFill>
                  <a:srgbClr val="3F3F3F"/>
                </a:solidFill>
                <a:latin typeface="Arial" panose="020B0604020202020204"/>
                <a:cs typeface="Arial" panose="020B0604020202020204"/>
              </a:rPr>
              <a:t>ГАЗА ИЗ ЗАТРУБНОГО ПРОСТРАНСТВА СКВАЖИН С ЦЕЛЬЮ</a:t>
            </a:r>
          </a:p>
          <a:p>
            <a:r>
              <a:rPr lang="ru-RU" sz="800" b="1" dirty="0">
                <a:solidFill>
                  <a:srgbClr val="3F3F3F"/>
                </a:solidFill>
                <a:latin typeface="Arial" panose="020B0604020202020204"/>
                <a:cs typeface="Arial" panose="020B0604020202020204"/>
              </a:rPr>
              <a:t>ОПТИМИЗАЦИИ РАБОТЫ ГНО И УВЕЛИЧЕНИЯ КИН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82050" y="6454775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rPr>
              <a:t>03.12.2015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69031" y="6462982"/>
            <a:ext cx="215372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900" b="1" dirty="0">
                <a:solidFill>
                  <a:srgbClr val="3F3F3F"/>
                </a:solidFill>
                <a:latin typeface="Arial" panose="020B0604020202020204"/>
                <a:cs typeface="Arial" panose="020B0604020202020204"/>
              </a:rPr>
              <a:t>Инженерная практика №12/2015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8816496" y="6411763"/>
            <a:ext cx="691550" cy="31330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9565796" y="6411763"/>
            <a:ext cx="2037750" cy="31330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 descr="Изображение выглядит как внешний, движение, легкий, улица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" y="-45"/>
            <a:ext cx="12217879" cy="6876279"/>
          </a:xfrm>
          <a:prstGeom prst="rect">
            <a:avLst/>
          </a:prstGeom>
        </p:spPr>
      </p:pic>
      <p:sp>
        <p:nvSpPr>
          <p:cNvPr id="13" name="Текстовое поле 1"/>
          <p:cNvSpPr txBox="1"/>
          <p:nvPr/>
        </p:nvSpPr>
        <p:spPr>
          <a:xfrm>
            <a:off x="3795623" y="4114999"/>
            <a:ext cx="4604564" cy="1754326"/>
          </a:xfrm>
          <a:prstGeom prst="rect">
            <a:avLst/>
          </a:prstGeom>
          <a:noFill/>
          <a:effectLst>
            <a:glow rad="901700">
              <a:srgbClr val="F2F3D9">
                <a:alpha val="40000"/>
              </a:srgbClr>
            </a:glo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altLang="en-US" dirty="0">
                <a:solidFill>
                  <a:schemeClr val="bg1"/>
                </a:solidFill>
                <a:ea typeface="Yu Gothic UI Semibold" panose="020B0700000000000000" charset="-128"/>
                <a:cs typeface="Arial" panose="020B0604020202020204"/>
              </a:rPr>
              <a:t>ООО «КАМАТРОН»</a:t>
            </a:r>
            <a:endParaRPr lang="ru-RU" dirty="0">
              <a:solidFill>
                <a:schemeClr val="bg1"/>
              </a:solidFill>
              <a:cs typeface="Calibri" panose="020F0502020204030204"/>
            </a:endParaRPr>
          </a:p>
          <a:p>
            <a:pPr algn="ctr"/>
            <a:r>
              <a:rPr lang="ru-RU" altLang="en-US" dirty="0">
                <a:solidFill>
                  <a:schemeClr val="bg1"/>
                </a:solidFill>
                <a:ea typeface="Yu Gothic UI Semibold" panose="020B0700000000000000" charset="-128"/>
                <a:cs typeface="Arial" panose="020B0604020202020204"/>
              </a:rPr>
              <a:t>Республика Башкортостан</a:t>
            </a:r>
          </a:p>
          <a:p>
            <a:pPr algn="ctr"/>
            <a:r>
              <a:rPr lang="ru-RU" altLang="en-US" dirty="0">
                <a:solidFill>
                  <a:schemeClr val="bg1"/>
                </a:solidFill>
                <a:ea typeface="Yu Gothic UI Semibold" panose="020B0700000000000000" charset="-128"/>
                <a:cs typeface="Arial" panose="020B0604020202020204"/>
              </a:rPr>
              <a:t>г. Нефтекамск, ул. Монтажная, д.</a:t>
            </a:r>
            <a:r>
              <a:rPr lang="ru-RU" altLang="en-US" dirty="0">
                <a:solidFill>
                  <a:schemeClr val="bg1"/>
                </a:solidFill>
                <a:ea typeface="Yu Gothic UI Semibold" panose="020B0700000000000000" charset="-128"/>
                <a:cs typeface="Arial" panose="020B0604020202020204" pitchFamily="34" charset="0"/>
              </a:rPr>
              <a:t>18</a:t>
            </a: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r>
              <a:rPr lang="ru-RU" altLang="en-US" dirty="0">
                <a:solidFill>
                  <a:schemeClr val="bg1"/>
                </a:solidFill>
                <a:ea typeface="Yu Gothic UI Semibold" panose="020B0700000000000000" charset="-128"/>
                <a:cs typeface="Arial" panose="020B0604020202020204" pitchFamily="34" charset="0"/>
              </a:rPr>
              <a:t>+7 (347) 262-70-67;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       +7 927 236 98 80</a:t>
            </a:r>
            <a:endParaRPr lang="ru-RU" altLang="en-US" dirty="0">
              <a:solidFill>
                <a:schemeClr val="bg1"/>
              </a:solidFill>
              <a:ea typeface="Yu Gothic UI Semibold" panose="020B0700000000000000" charset="-128"/>
              <a:cs typeface="Arial" panose="020B0604020202020204" pitchFamily="34" charset="0"/>
            </a:endParaRPr>
          </a:p>
          <a:p>
            <a:pPr algn="ctr"/>
            <a:r>
              <a:rPr lang="en-US" altLang="en-US" u="sng" dirty="0">
                <a:solidFill>
                  <a:schemeClr val="bg1"/>
                </a:solidFill>
                <a:ea typeface="Yu Gothic UI Semibold" panose="020B0700000000000000" charset="-128"/>
                <a:cs typeface="Arial" panose="020B0604020202020204"/>
              </a:rPr>
              <a:t>info@kamatron.ru</a:t>
            </a:r>
          </a:p>
        </p:txBody>
      </p:sp>
      <p:sp>
        <p:nvSpPr>
          <p:cNvPr id="7" name="Прямоугольник 6">
            <a:hlinkClick r:id="rId3"/>
          </p:cNvPr>
          <p:cNvSpPr/>
          <p:nvPr/>
        </p:nvSpPr>
        <p:spPr>
          <a:xfrm>
            <a:off x="4770120" y="3062605"/>
            <a:ext cx="2548890" cy="7023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orbel" panose="020B0503020204020204"/>
              </a:rPr>
              <a:t>kamatron.ru</a:t>
            </a:r>
          </a:p>
        </p:txBody>
      </p:sp>
      <p:pic>
        <p:nvPicPr>
          <p:cNvPr id="3" name="Рисунок 17" descr="Изображение выглядит как зна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720" y="143030"/>
            <a:ext cx="3361426" cy="688510"/>
          </a:xfrm>
          <a:prstGeom prst="rect">
            <a:avLst/>
          </a:prstGeom>
        </p:spPr>
      </p:pic>
      <p:pic>
        <p:nvPicPr>
          <p:cNvPr id="67586" name="Picture 2" descr="C:\Users\Гузель\Downloads\Без-названия-1-1024x57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87" y="5235514"/>
            <a:ext cx="601515" cy="3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/>
          <p:cNvSpPr/>
          <p:nvPr/>
        </p:nvSpPr>
        <p:spPr>
          <a:xfrm>
            <a:off x="430530" y="487045"/>
            <a:ext cx="7056755" cy="44221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schemeClr val="bg2">
                <a:lumMod val="50000"/>
                <a:alpha val="40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ru-RU" altLang="en-US">
              <a:sym typeface="+mn-ea"/>
            </a:endParaRPr>
          </a:p>
        </p:txBody>
      </p:sp>
      <p:sp>
        <p:nvSpPr>
          <p:cNvPr id="27" name="Заголовок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4" name="Рисунок 4" descr="Изображение выглядит как стол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61" y="4090"/>
            <a:ext cx="12203501" cy="6863789"/>
          </a:xfrm>
          <a:prstGeom prst="rect">
            <a:avLst/>
          </a:prstGeom>
          <a:solidFill>
            <a:schemeClr val="bg1"/>
          </a:solidFill>
          <a:effectLst>
            <a:outerShdw blurRad="520700" dist="749300" dir="8340000" sx="77000" sy="77000" algn="ctr" rotWithShape="0">
              <a:schemeClr val="tx1">
                <a:alpha val="100000"/>
              </a:scheme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8945515" y="559292"/>
            <a:ext cx="2460032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УСТАНОВКА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02575" y="1263015"/>
            <a:ext cx="4148455" cy="21228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ru-RU" sz="2200" dirty="0">
                <a:latin typeface="Corbel" panose="020B0503020204020204"/>
                <a:cs typeface="Arial" panose="020B0604020202020204"/>
              </a:rPr>
              <a:t>Обеспечивает рост добычи нефти из действующих скважин за счет:</a:t>
            </a:r>
            <a:endParaRPr lang="ru-RU" sz="2200" dirty="0">
              <a:latin typeface="Corbel" panose="020B0503020204020204"/>
              <a:cs typeface="Arial" panose="020B0604020202020204" pitchFamily="34" charset="0"/>
            </a:endParaRPr>
          </a:p>
          <a:p>
            <a:pPr algn="just"/>
            <a:r>
              <a:rPr lang="ru-RU" sz="2200" dirty="0">
                <a:latin typeface="Corbel" panose="020B0503020204020204"/>
                <a:cs typeface="Arial" panose="020B0604020202020204"/>
              </a:rPr>
              <a:t>увеличения депрессии на пласт и увеличения коэффициента наполнения скважинного насоса</a:t>
            </a:r>
            <a:endParaRPr lang="ru-RU" sz="2200" dirty="0">
              <a:latin typeface="Corbel" panose="020B0503020204020204"/>
              <a:cs typeface="Arial" panose="020B0604020202020204" pitchFamily="34" charset="0"/>
            </a:endParaRPr>
          </a:p>
        </p:txBody>
      </p:sp>
      <p:pic>
        <p:nvPicPr>
          <p:cNvPr id="3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6209665"/>
            <a:ext cx="12211685" cy="65278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07010" y="210185"/>
            <a:ext cx="7056755" cy="4422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chemeClr val="bg2">
                <a:lumMod val="50000"/>
              </a:schemeClr>
            </a:solidFill>
          </a:ln>
          <a:effectLst>
            <a:outerShdw blurRad="317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ru-RU" altLang="en-US"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195" y="4900295"/>
            <a:ext cx="3010535" cy="1153160"/>
          </a:xfrm>
          <a:prstGeom prst="rect">
            <a:avLst/>
          </a:prstGeom>
          <a:noFill/>
          <a:effectLst>
            <a:outerShdw blurRad="50800" dir="19680000" sx="60000" sy="60000" algn="ctr" rotWithShape="0">
              <a:srgbClr val="000000">
                <a:alpha val="77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300" b="1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altLang="en-US" sz="2300" b="1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атенты </a:t>
            </a:r>
            <a:r>
              <a:rPr lang="en-US" sz="2300" b="1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РФ</a:t>
            </a:r>
            <a:r>
              <a:rPr lang="ru-RU" altLang="en-US" sz="2300" b="1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300" b="1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ru-RU" altLang="en-US" sz="2300" b="1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lang="en-US" sz="2300" b="1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altLang="en-US" sz="2300" b="1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2627797</a:t>
            </a:r>
          </a:p>
          <a:p>
            <a:pPr algn="ctr"/>
            <a:r>
              <a:rPr lang="en-US" sz="2300" b="1" dirty="0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lang="ru-RU" altLang="en-US" sz="2300" b="1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 2630490</a:t>
            </a:r>
            <a:r>
              <a:rPr lang="en-US" sz="2300" b="1" dirty="0">
                <a:gradFill>
                  <a:gsLst>
                    <a:gs pos="14000">
                      <a:srgbClr val="C9BF08">
                        <a:alpha val="100000"/>
                      </a:srgbClr>
                    </a:gs>
                    <a:gs pos="62000">
                      <a:srgbClr val="E0D904"/>
                    </a:gs>
                    <a:gs pos="30000">
                      <a:srgbClr val="FFFF00"/>
                    </a:gs>
                    <a:gs pos="81000">
                      <a:srgbClr val="FDE541"/>
                    </a:gs>
                    <a:gs pos="94000">
                      <a:srgbClr val="937F10"/>
                    </a:gs>
                  </a:gsLst>
                  <a:lin ang="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02260" y="338455"/>
            <a:ext cx="7056755" cy="4422140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  <a:effectLst>
            <a:outerShdw blurRad="50800" dist="38100" dir="1386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ru-RU" altLang="en-US">
              <a:sym typeface="+mn-ea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19735" y="464820"/>
            <a:ext cx="7056755" cy="442214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75000"/>
              </a:schemeClr>
            </a:solidFill>
          </a:ln>
          <a:effectLst>
            <a:outerShdw blurRad="266700" dist="228600" dir="2700000" algn="tl" rotWithShape="0">
              <a:schemeClr val="tx1">
                <a:alpha val="40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ru-RU" altLang="en-US">
              <a:sym typeface="+mn-ea"/>
            </a:endParaRPr>
          </a:p>
        </p:txBody>
      </p:sp>
      <p:pic>
        <p:nvPicPr>
          <p:cNvPr id="15" name="Замещающее содержимое 14"/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37467" t="22149" r="28533" b="21635"/>
          <a:stretch>
            <a:fillRect/>
          </a:stretch>
        </p:blipFill>
        <p:spPr>
          <a:xfrm>
            <a:off x="1960880" y="845185"/>
            <a:ext cx="5442585" cy="3619500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549910" y="510540"/>
            <a:ext cx="2108200" cy="1514475"/>
            <a:chOff x="809" y="835"/>
            <a:chExt cx="2078" cy="1403"/>
          </a:xfrm>
          <a:effectLst>
            <a:outerShdw blurRad="254000" dist="38100" dir="2700000" sx="109000" sy="109000" algn="tl" rotWithShape="0">
              <a:schemeClr val="bg2">
                <a:lumMod val="50000"/>
                <a:alpha val="40000"/>
              </a:schemeClr>
            </a:outerShdw>
          </a:effectLst>
        </p:grpSpPr>
        <p:pic>
          <p:nvPicPr>
            <p:cNvPr id="5" name="Замещающее содержимое 25"/>
            <p:cNvPicPr>
              <a:picLocks noChangeAspect="1"/>
            </p:cNvPicPr>
            <p:nvPr/>
          </p:nvPicPr>
          <p:blipFill>
            <a:blip r:embed="rId5"/>
            <a:srcRect l="43519" t="63023" r="44429" b="16919"/>
            <a:stretch>
              <a:fillRect/>
            </a:stretch>
          </p:blipFill>
          <p:spPr>
            <a:xfrm>
              <a:off x="809" y="835"/>
              <a:ext cx="1820" cy="12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2">
                  <a:lumMod val="25000"/>
                  <a:alpha val="40000"/>
                </a:schemeClr>
              </a:outerShdw>
            </a:effectLst>
          </p:spPr>
        </p:pic>
        <p:pic>
          <p:nvPicPr>
            <p:cNvPr id="10" name="Замещающее содержимое 25"/>
            <p:cNvPicPr>
              <a:picLocks noChangeAspect="1"/>
            </p:cNvPicPr>
            <p:nvPr/>
          </p:nvPicPr>
          <p:blipFill>
            <a:blip r:embed="rId5"/>
            <a:srcRect l="43519" t="63023" r="44429" b="16919"/>
            <a:stretch>
              <a:fillRect/>
            </a:stretch>
          </p:blipFill>
          <p:spPr>
            <a:xfrm>
              <a:off x="928" y="884"/>
              <a:ext cx="1820" cy="12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2">
                  <a:lumMod val="25000"/>
                  <a:alpha val="40000"/>
                </a:schemeClr>
              </a:outerShdw>
            </a:effectLst>
          </p:spPr>
        </p:pic>
        <p:pic>
          <p:nvPicPr>
            <p:cNvPr id="14" name="Замещающее содержимое 25"/>
            <p:cNvPicPr>
              <a:picLocks noChangeAspect="1"/>
            </p:cNvPicPr>
            <p:nvPr/>
          </p:nvPicPr>
          <p:blipFill>
            <a:blip r:embed="rId5"/>
            <a:srcRect l="43519" t="63023" r="44429" b="16919"/>
            <a:stretch>
              <a:fillRect/>
            </a:stretch>
          </p:blipFill>
          <p:spPr>
            <a:xfrm>
              <a:off x="1067" y="956"/>
              <a:ext cx="1820" cy="12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2">
                  <a:lumMod val="25000"/>
                  <a:alpha val="40000"/>
                </a:schemeClr>
              </a:outerShdw>
            </a:effectLst>
          </p:spPr>
        </p:pic>
      </p:grpSp>
      <p:grpSp>
        <p:nvGrpSpPr>
          <p:cNvPr id="49" name="Группа 48"/>
          <p:cNvGrpSpPr/>
          <p:nvPr/>
        </p:nvGrpSpPr>
        <p:grpSpPr>
          <a:xfrm>
            <a:off x="485775" y="2169795"/>
            <a:ext cx="2059940" cy="2680970"/>
            <a:chOff x="2130" y="5825"/>
            <a:chExt cx="3177" cy="4110"/>
          </a:xfrm>
        </p:grpSpPr>
        <p:pic>
          <p:nvPicPr>
            <p:cNvPr id="45" name="Изображение 44"/>
            <p:cNvPicPr>
              <a:picLocks noChangeAspect="1"/>
            </p:cNvPicPr>
            <p:nvPr/>
          </p:nvPicPr>
          <p:blipFill>
            <a:blip r:embed="rId6"/>
            <a:srcRect l="35341" t="46364" r="51622" b="10363"/>
            <a:stretch>
              <a:fillRect/>
            </a:stretch>
          </p:blipFill>
          <p:spPr>
            <a:xfrm>
              <a:off x="2130" y="5846"/>
              <a:ext cx="2636" cy="3775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317500" dist="266700" dir="2700000" algn="tl" rotWithShape="0">
                <a:schemeClr val="tx1">
                  <a:alpha val="63000"/>
                </a:schemeClr>
              </a:outerShdw>
            </a:effectLst>
          </p:spPr>
        </p:pic>
        <p:pic>
          <p:nvPicPr>
            <p:cNvPr id="47" name="Изображение 46"/>
            <p:cNvPicPr>
              <a:picLocks noChangeAspect="1"/>
            </p:cNvPicPr>
            <p:nvPr/>
          </p:nvPicPr>
          <p:blipFill>
            <a:blip r:embed="rId6"/>
            <a:srcRect l="35341" t="46364" r="51622" b="10363"/>
            <a:stretch>
              <a:fillRect/>
            </a:stretch>
          </p:blipFill>
          <p:spPr>
            <a:xfrm>
              <a:off x="2671" y="6160"/>
              <a:ext cx="2636" cy="3775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317500" dist="266700" dir="2700000" algn="tl" rotWithShape="0">
                <a:schemeClr val="tx1">
                  <a:alpha val="63000"/>
                </a:schemeClr>
              </a:outerShdw>
            </a:effectLst>
          </p:spPr>
        </p:pic>
        <p:pic>
          <p:nvPicPr>
            <p:cNvPr id="50" name="Изображение 49"/>
            <p:cNvPicPr>
              <a:picLocks noChangeAspect="1"/>
            </p:cNvPicPr>
            <p:nvPr/>
          </p:nvPicPr>
          <p:blipFill>
            <a:blip r:embed="rId6"/>
            <a:srcRect l="35341" t="46364" r="51622" b="10363"/>
            <a:stretch>
              <a:fillRect/>
            </a:stretch>
          </p:blipFill>
          <p:spPr>
            <a:xfrm>
              <a:off x="2130" y="5825"/>
              <a:ext cx="2636" cy="3775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>
              <a:glow rad="63500">
                <a:srgbClr val="FFFAE9">
                  <a:alpha val="40000"/>
                </a:srgbClr>
              </a:glow>
              <a:outerShdw blurRad="317500" dist="266700" dir="2700000" algn="tl" rotWithShape="0">
                <a:schemeClr val="tx1">
                  <a:alpha val="63000"/>
                </a:schemeClr>
              </a:outerShdw>
            </a:effectLst>
          </p:spPr>
        </p:pic>
        <p:pic>
          <p:nvPicPr>
            <p:cNvPr id="51" name="Изображение 50"/>
            <p:cNvPicPr>
              <a:picLocks noChangeAspect="1"/>
            </p:cNvPicPr>
            <p:nvPr/>
          </p:nvPicPr>
          <p:blipFill>
            <a:blip r:embed="rId6"/>
            <a:srcRect l="35341" t="46364" r="51622" b="10363"/>
            <a:stretch>
              <a:fillRect/>
            </a:stretch>
          </p:blipFill>
          <p:spPr>
            <a:xfrm>
              <a:off x="2671" y="6139"/>
              <a:ext cx="2636" cy="3775"/>
            </a:xfrm>
            <a:prstGeom prst="rect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>
              <a:glow rad="101600">
                <a:srgbClr val="FFFAE9">
                  <a:alpha val="40000"/>
                </a:srgbClr>
              </a:glow>
              <a:outerShdw blurRad="317500" dist="266700" dir="2700000" sx="50000" sy="50000" algn="tl" rotWithShape="0">
                <a:schemeClr val="tx1">
                  <a:lumMod val="75000"/>
                  <a:lumOff val="25000"/>
                  <a:alpha val="57000"/>
                </a:scheme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3" y="-2895"/>
            <a:ext cx="12275388" cy="6878167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5782573" y="1720970"/>
            <a:ext cx="6441054" cy="41263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7663318" y="2084774"/>
            <a:ext cx="463151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1900" dirty="0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charset="-127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rgbClr val="FFFFFF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Технологические факторы</a:t>
            </a:r>
            <a:endParaRPr lang="ru-RU" sz="2000" b="1" dirty="0">
              <a:solidFill>
                <a:srgbClr val="FFFFFF"/>
              </a:solidFill>
              <a:latin typeface="Corbel" panose="020B0503020204020204"/>
              <a:ea typeface="Malgun Gothic" panose="020B0503020000020004" charset="-127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87768" y="2534725"/>
            <a:ext cx="4310789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Повышение давления</a:t>
            </a: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сепарированного газа</a:t>
            </a: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в </a:t>
            </a:r>
            <a:r>
              <a:rPr lang="ru-RU" sz="2000" dirty="0" err="1">
                <a:solidFill>
                  <a:srgbClr val="FFFFFF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затрубном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 пространстве</a:t>
            </a: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приводит к </a:t>
            </a:r>
            <a:r>
              <a:rPr lang="ru-RU" sz="2000" b="1" u="sng" dirty="0">
                <a:solidFill>
                  <a:srgbClr val="FFFFFF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снижению притока</a:t>
            </a:r>
            <a:endParaRPr lang="ru-RU" sz="2000" dirty="0">
              <a:solidFill>
                <a:srgbClr val="FFFFFF"/>
              </a:solidFill>
              <a:latin typeface="Corbel" panose="020B0503020204020204"/>
              <a:ea typeface="Malgun Gothic" panose="020B0503020000020004" charset="-127"/>
              <a:cs typeface="Arial" panose="020B0604020202020204"/>
            </a:endParaRP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нефти из пласта в скважину.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41776" y="4327770"/>
            <a:ext cx="376762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Давления сепарированного</a:t>
            </a:r>
            <a:endParaRPr lang="ru-RU" sz="2000" dirty="0">
              <a:solidFill>
                <a:schemeClr val="bg1"/>
              </a:solidFill>
              <a:latin typeface="Corbel" panose="020B0503020204020204"/>
              <a:ea typeface="Malgun Gothic" panose="020B0503020000020004" charset="-127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газа </a:t>
            </a:r>
            <a:r>
              <a:rPr lang="ru-RU" sz="2000" b="1" u="sng" dirty="0">
                <a:solidFill>
                  <a:schemeClr val="bg1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не достаточно</a:t>
            </a:r>
            <a:r>
              <a:rPr lang="ru-RU" sz="2000" dirty="0">
                <a:solidFill>
                  <a:schemeClr val="bg1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 для </a:t>
            </a:r>
            <a:endParaRPr lang="ru-RU" sz="2000" dirty="0">
              <a:solidFill>
                <a:schemeClr val="bg1"/>
              </a:solidFill>
              <a:latin typeface="Corbel" panose="020B0503020204020204"/>
              <a:ea typeface="Malgun Gothic" panose="020B0503020000020004" charset="-127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его перепуска в коллектор</a:t>
            </a:r>
          </a:p>
          <a:p>
            <a:r>
              <a:rPr lang="ru-RU" sz="2000" dirty="0">
                <a:solidFill>
                  <a:schemeClr val="bg1"/>
                </a:solidFill>
                <a:latin typeface="Corbel" panose="020B0503020204020204"/>
                <a:ea typeface="Malgun Gothic" panose="020B0503020000020004" charset="-127"/>
                <a:cs typeface="Arial" panose="020B0604020202020204"/>
              </a:rPr>
              <a:t>через обратный клапан.</a:t>
            </a:r>
            <a:endParaRPr lang="ru-RU" sz="2000" dirty="0">
              <a:solidFill>
                <a:schemeClr val="bg1"/>
              </a:solidFill>
              <a:latin typeface="Corbel" panose="020B0503020204020204"/>
              <a:ea typeface="Malgun Gothic" panose="020B0503020000020004" charset="-127"/>
            </a:endParaRPr>
          </a:p>
        </p:txBody>
      </p:sp>
      <p:pic>
        <p:nvPicPr>
          <p:cNvPr id="2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83" y="6215722"/>
            <a:ext cx="12275389" cy="6547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4425" y="6362700"/>
            <a:ext cx="38671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800" b="1" dirty="0">
                <a:solidFill>
                  <a:srgbClr val="3F3F3F"/>
                </a:solidFill>
                <a:latin typeface="Arial" panose="020B0604020202020204"/>
                <a:cs typeface="Arial" panose="020B0604020202020204"/>
              </a:rPr>
              <a:t>ПРИМЕНЕНИЕ БЛОЧНО-КОМРЕССОВЫХ УСТАНОВОК ДЛЯ ОТКАЧКИ</a:t>
            </a:r>
          </a:p>
          <a:p>
            <a:r>
              <a:rPr lang="ru-RU" sz="800" b="1" dirty="0">
                <a:solidFill>
                  <a:srgbClr val="3F3F3F"/>
                </a:solidFill>
                <a:latin typeface="Arial" panose="020B0604020202020204"/>
                <a:cs typeface="Arial" panose="020B0604020202020204"/>
              </a:rPr>
              <a:t>ГАЗА ИЗ ЗАТРУБНОГО ПРОСТРАНСТВА СКВАЖИН С ЦЕЛЬЮ</a:t>
            </a:r>
          </a:p>
          <a:p>
            <a:r>
              <a:rPr lang="ru-RU" sz="800" b="1" dirty="0">
                <a:solidFill>
                  <a:srgbClr val="3F3F3F"/>
                </a:solidFill>
                <a:latin typeface="Arial" panose="020B0604020202020204"/>
                <a:cs typeface="Arial" panose="020B0604020202020204"/>
              </a:rPr>
              <a:t>ОПТИМИЗАЦИИ РАБОТЫ ГНО И УВЕЛИЧЕНИЯ КИН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82050" y="6454775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rPr>
              <a:t>03.12.2015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031" y="6462982"/>
            <a:ext cx="215372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900" b="1" dirty="0">
                <a:solidFill>
                  <a:srgbClr val="3F3F3F"/>
                </a:solidFill>
                <a:latin typeface="Arial" panose="020B0604020202020204"/>
                <a:cs typeface="Arial" panose="020B0604020202020204"/>
              </a:rPr>
              <a:t>Инженерная практика №12/2015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816496" y="6411763"/>
            <a:ext cx="691550" cy="31330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565796" y="6411763"/>
            <a:ext cx="2037750" cy="31330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11502" y="1720972"/>
            <a:ext cx="6498563" cy="29473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79179" y="2091963"/>
            <a:ext cx="3949607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sz="1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Геолого-технические факторы</a:t>
            </a:r>
            <a:endParaRPr lang="ru-RU" sz="2000" b="1" dirty="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7957" y="2575523"/>
            <a:ext cx="402968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Выделение растворенного газа</a:t>
            </a:r>
            <a:endParaRPr lang="ru-RU" sz="2000" dirty="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из нефти ниже приема насоса.</a:t>
            </a:r>
            <a:endParaRPr lang="ru-RU" sz="2000" dirty="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0002" y="3495803"/>
            <a:ext cx="537257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Сепарация газа на приеме насоса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 его скопление в </a:t>
            </a:r>
            <a:r>
              <a:rPr lang="ru-RU" sz="2000" dirty="0" err="1">
                <a:solidFill>
                  <a:schemeClr val="bg1"/>
                </a:solidFill>
              </a:rPr>
              <a:t>затрубном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пространстве.</a:t>
            </a:r>
            <a:endParaRPr lang="ru-RU" sz="2000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34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675" y="1112808"/>
            <a:ext cx="2496687" cy="504932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5" cstate="print"/>
          <a:srcRect l="34865" t="9369" r="35844" b="5045"/>
          <a:stretch>
            <a:fillRect/>
          </a:stretch>
        </p:blipFill>
        <p:spPr>
          <a:xfrm>
            <a:off x="4333522" y="1209614"/>
            <a:ext cx="2973426" cy="48571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7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" y="2607694"/>
            <a:ext cx="105732" cy="731269"/>
          </a:xfrm>
          <a:prstGeom prst="rect">
            <a:avLst/>
          </a:prstGeom>
        </p:spPr>
      </p:pic>
      <p:pic>
        <p:nvPicPr>
          <p:cNvPr id="40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5" y="3617344"/>
            <a:ext cx="105732" cy="731269"/>
          </a:xfrm>
          <a:prstGeom prst="rect">
            <a:avLst/>
          </a:prstGeom>
        </p:spPr>
      </p:pic>
      <p:pic>
        <p:nvPicPr>
          <p:cNvPr id="41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543" y="2607873"/>
            <a:ext cx="105732" cy="731269"/>
          </a:xfrm>
          <a:prstGeom prst="rect">
            <a:avLst/>
          </a:prstGeom>
        </p:spPr>
      </p:pic>
      <p:pic>
        <p:nvPicPr>
          <p:cNvPr id="46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441" y="3151696"/>
            <a:ext cx="105732" cy="731269"/>
          </a:xfrm>
          <a:prstGeom prst="rect">
            <a:avLst/>
          </a:prstGeom>
        </p:spPr>
      </p:pic>
      <p:pic>
        <p:nvPicPr>
          <p:cNvPr id="47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440" y="3399346"/>
            <a:ext cx="105732" cy="731269"/>
          </a:xfrm>
          <a:prstGeom prst="rect">
            <a:avLst/>
          </a:prstGeom>
        </p:spPr>
      </p:pic>
      <p:pic>
        <p:nvPicPr>
          <p:cNvPr id="48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592" y="4398572"/>
            <a:ext cx="105732" cy="731269"/>
          </a:xfrm>
          <a:prstGeom prst="rect">
            <a:avLst/>
          </a:prstGeom>
        </p:spPr>
      </p:pic>
      <p:pic>
        <p:nvPicPr>
          <p:cNvPr id="49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490" y="4942396"/>
            <a:ext cx="105732" cy="731269"/>
          </a:xfrm>
          <a:prstGeom prst="rect">
            <a:avLst/>
          </a:prstGeom>
        </p:spPr>
      </p:pic>
      <p:pic>
        <p:nvPicPr>
          <p:cNvPr id="27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94925" y="-1410418"/>
            <a:ext cx="735819" cy="40251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26211" y="308155"/>
            <a:ext cx="8394542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ea typeface="Malgun Gothic" panose="020B0503020000020004" charset="-127"/>
                <a:cs typeface="Calibri" panose="020F0502020204030204"/>
              </a:rPr>
              <a:t>ПРИЧИНЫ   СДЕРЖИВАЮЩИЕ РОСТ ДЕБИТА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11" descr="Изображение выглядит как стол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2895"/>
            <a:ext cx="12275388" cy="6878167"/>
          </a:xfrm>
          <a:prstGeom prst="rect">
            <a:avLst/>
          </a:prstGeom>
        </p:spPr>
      </p:pic>
      <p:pic>
        <p:nvPicPr>
          <p:cNvPr id="2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42223" y="-1410418"/>
            <a:ext cx="735819" cy="402512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42368" y="279400"/>
            <a:ext cx="8107284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ФАКТОРЫ  СДЕРЖИВАЮЩИЕ РОСТ ДЕБИТА</a:t>
            </a:r>
          </a:p>
        </p:txBody>
      </p:sp>
      <p:pic>
        <p:nvPicPr>
          <p:cNvPr id="4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1" y="6215722"/>
            <a:ext cx="12275389" cy="654732"/>
          </a:xfrm>
          <a:prstGeom prst="rect">
            <a:avLst/>
          </a:prstGeom>
        </p:spPr>
      </p:pic>
      <p:pic>
        <p:nvPicPr>
          <p:cNvPr id="9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6337" y="1810111"/>
            <a:ext cx="3927591" cy="359380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042912" y="1634708"/>
            <a:ext cx="3881884" cy="39250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104846" y="1716657"/>
            <a:ext cx="3898837" cy="3809460"/>
          </a:xfrm>
          <a:prstGeom prst="rect">
            <a:avLst/>
          </a:prstGeom>
        </p:spPr>
      </p:pic>
      <p:pic>
        <p:nvPicPr>
          <p:cNvPr id="17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66330" y="4045788"/>
            <a:ext cx="304498" cy="3636932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4042911" y="5707991"/>
            <a:ext cx="3896261" cy="3118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908485" y="3962398"/>
            <a:ext cx="304498" cy="38037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7825" y="2078048"/>
            <a:ext cx="3559219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latin typeface="Corbel" panose="020B0503020204020204"/>
                <a:cs typeface="Arial" panose="020B0604020202020204"/>
              </a:rPr>
              <a:t>Скопление сепарированного газа в </a:t>
            </a:r>
            <a:r>
              <a:rPr lang="ru-RU" sz="2000" dirty="0" err="1">
                <a:latin typeface="Corbel" panose="020B0503020204020204"/>
                <a:cs typeface="Arial" panose="020B0604020202020204"/>
              </a:rPr>
              <a:t>затрубном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 пространстве  скважины при повышенных давлениях в сборном коллекторе проводит к снижению депрессии на пласт и  снижению притока нефти к забою скважины.  </a:t>
            </a:r>
            <a:endParaRPr lang="ru-RU" sz="2000" dirty="0">
              <a:latin typeface="Corbel" panose="020B0503020204020204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23211" y="2041074"/>
            <a:ext cx="3756553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Ухудшаются условия работы погружного насоса из-за «</a:t>
            </a:r>
            <a:r>
              <a:rPr lang="ru-RU" sz="2000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отжатия</a:t>
            </a:r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» динамического уровня, снижения подачи и последующего срыва работы насоса вследствие входа большого количества газа</a:t>
            </a:r>
          </a:p>
          <a:p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в его приемную часть.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18208" y="2033141"/>
            <a:ext cx="3973792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latin typeface="Corbel" panose="020B0503020204020204"/>
                <a:cs typeface="Arial" panose="020B0604020202020204"/>
              </a:rPr>
              <a:t>Для отбора газа из </a:t>
            </a:r>
            <a:r>
              <a:rPr lang="ru-RU" sz="2000" dirty="0" err="1">
                <a:latin typeface="Corbel" panose="020B0503020204020204"/>
                <a:cs typeface="Arial" panose="020B0604020202020204"/>
              </a:rPr>
              <a:t>затрубного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 пространства скважин требуется его </a:t>
            </a:r>
            <a:r>
              <a:rPr lang="ru-RU" sz="2000" dirty="0" err="1">
                <a:latin typeface="Corbel" panose="020B0503020204020204"/>
                <a:cs typeface="Arial" panose="020B0604020202020204"/>
              </a:rPr>
              <a:t>компримирование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.</a:t>
            </a:r>
            <a:endParaRPr lang="ru-RU" sz="2000" dirty="0">
              <a:latin typeface="Corbel" panose="020B0503020204020204"/>
              <a:cs typeface="Calibri" panose="020F0502020204030204"/>
            </a:endParaRPr>
          </a:p>
          <a:p>
            <a:r>
              <a:rPr lang="ru-RU" sz="2000" dirty="0">
                <a:latin typeface="Corbel" panose="020B0503020204020204"/>
                <a:cs typeface="Arial" panose="020B0604020202020204"/>
              </a:rPr>
              <a:t>Известные типы применяемого оборудования для этих целей малоэффективны</a:t>
            </a:r>
            <a:r>
              <a:rPr lang="ru-RU" sz="2000" dirty="0">
                <a:latin typeface="Corbel" panose="020B0503020204020204"/>
                <a:cs typeface="Calibri" panose="020F0502020204030204"/>
              </a:rPr>
              <a:t> </a:t>
            </a:r>
            <a:r>
              <a:rPr lang="ru-RU" sz="2000" dirty="0">
                <a:latin typeface="Corbel" panose="020B0503020204020204"/>
                <a:cs typeface="Arial" panose="020B0604020202020204"/>
              </a:rPr>
              <a:t>из-за недостаточных давлений нагнетания газа или обладают высокой стоимостью</a:t>
            </a:r>
          </a:p>
          <a:p>
            <a:r>
              <a:rPr lang="ru-RU" sz="2000" dirty="0">
                <a:latin typeface="Corbel" panose="020B0503020204020204"/>
                <a:cs typeface="Arial" panose="020B0604020202020204"/>
              </a:rPr>
              <a:t>(импортные компрессоры).</a:t>
            </a:r>
            <a:endParaRPr lang="ru-RU" sz="2000" dirty="0">
              <a:latin typeface="Corbel" panose="020B0503020204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мный, освещенный, легкий, сидит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86"/>
            <a:ext cx="12203501" cy="6863571"/>
          </a:xfrm>
          <a:prstGeom prst="rect">
            <a:avLst/>
          </a:prstGeom>
        </p:spPr>
      </p:pic>
      <p:pic>
        <p:nvPicPr>
          <p:cNvPr id="3" name="Рисунок 3" descr="Изображение выглядит как еда, цветок, птица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91" y="625415"/>
            <a:ext cx="10794520" cy="56131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26814" y="4275837"/>
            <a:ext cx="694715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orbel" panose="020B0503020204020204"/>
                <a:cs typeface="Arial" panose="020B0604020202020204"/>
              </a:rPr>
              <a:t>Показатель возможного среднего увеличения добычи нефти</a:t>
            </a:r>
            <a:endParaRPr lang="ru-RU" sz="2000">
              <a:solidFill>
                <a:schemeClr val="bg1"/>
              </a:solidFill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1506" y="2615289"/>
            <a:ext cx="5980035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ru-RU" sz="3500" b="1" dirty="0">
                <a:solidFill>
                  <a:srgbClr val="FFC000"/>
                </a:solidFill>
                <a:latin typeface="Corbel" panose="020B0503020204020204"/>
                <a:cs typeface="Arial" panose="020B0604020202020204"/>
              </a:rPr>
              <a:t>ЭКОНОМИЧЕСКИЙ ЭФФЕКТ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70885" y="4789109"/>
            <a:ext cx="2991927" cy="400110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 panose="020B0604020202020204"/>
              </a:rPr>
              <a:t>10 974,8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bel" panose="020B0503020204020204"/>
                <a:cs typeface="Arial" panose="020B0604020202020204"/>
              </a:rPr>
              <a:t>руб. в сутки </a:t>
            </a:r>
            <a:endParaRPr lang="ru-RU" sz="2000" b="1">
              <a:solidFill>
                <a:schemeClr val="tx1">
                  <a:lumMod val="95000"/>
                  <a:lumOff val="5000"/>
                </a:schemeClr>
              </a:solidFill>
              <a:latin typeface="Corbel" panose="020B0503020204020204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0596" y="4789109"/>
            <a:ext cx="693311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orbel" panose="020B0503020204020204"/>
                <a:cs typeface="Arial" panose="020B0604020202020204"/>
              </a:rPr>
              <a:t>Ожидаемый экономический эффект при увеличении добычи</a:t>
            </a:r>
            <a:endParaRPr lang="ru-RU" sz="2000">
              <a:solidFill>
                <a:schemeClr val="bg1"/>
              </a:solidFill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70886" y="4275837"/>
            <a:ext cx="2981814" cy="400110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rbel" panose="020B0503020204020204"/>
                <a:cs typeface="Arial" panose="020B0604020202020204"/>
              </a:rPr>
              <a:t> т.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6830" y="2134078"/>
            <a:ext cx="55079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400" b="1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ПЕРСПЕКТИВЫ И ВОЗМОЖНОСТИ</a:t>
            </a:r>
            <a:endParaRPr lang="ru-RU" sz="2400" b="1" dirty="0">
              <a:solidFill>
                <a:srgbClr val="FFFFFF"/>
              </a:solidFill>
              <a:latin typeface="Corbel" panose="020B0503020204020204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0885" y="5293754"/>
            <a:ext cx="2936804" cy="400110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 panose="020B0604020202020204"/>
              </a:rPr>
              <a:t>3 950,9 </a:t>
            </a:r>
            <a:r>
              <a:rPr lang="ru-RU" sz="2000" b="1">
                <a:solidFill>
                  <a:schemeClr val="tx1">
                    <a:lumMod val="95000"/>
                    <a:lumOff val="5000"/>
                  </a:schemeClr>
                </a:solidFill>
                <a:latin typeface="Corbel" panose="020B0503020204020204"/>
                <a:cs typeface="Arial" panose="020B0604020202020204"/>
              </a:rPr>
              <a:t>тыс. руб. в год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10449" y="3373887"/>
            <a:ext cx="335741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2000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В расчете на 1 скважину:</a:t>
            </a:r>
            <a:endParaRPr lang="ru-RU" sz="2000" dirty="0">
              <a:latin typeface="Corbel" panose="020B0503020204020204"/>
            </a:endParaRPr>
          </a:p>
        </p:txBody>
      </p:sp>
      <p:pic>
        <p:nvPicPr>
          <p:cNvPr id="5" name="Рисунок 17" descr="Изображение выглядит как знак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5" y="6405915"/>
            <a:ext cx="1564257" cy="2715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1" descr="Изображение выглядит как внешний, фотография, мужчина, поле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2" y="-2486"/>
            <a:ext cx="12275389" cy="68629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077280" y="1086477"/>
            <a:ext cx="791900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latin typeface="Corbel" panose="020B0503020204020204"/>
                <a:cs typeface="Arial" panose="020B0604020202020204"/>
              </a:rPr>
              <a:t>В ПАО «Оренбургнефть» были проведены опытно-промышленные испытания  малогабаритной электрической блочной мобильной компрессорной установки.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33" y="2190214"/>
            <a:ext cx="7927856" cy="395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53573" y="6146410"/>
            <a:ext cx="2809875" cy="3048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2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52485" y="2061354"/>
            <a:ext cx="200982" cy="731269"/>
          </a:xfrm>
          <a:prstGeom prst="rect">
            <a:avLst/>
          </a:prstGeom>
        </p:spPr>
      </p:pic>
      <p:pic>
        <p:nvPicPr>
          <p:cNvPr id="25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50688" y="3425406"/>
            <a:ext cx="200982" cy="731269"/>
          </a:xfrm>
          <a:prstGeom prst="rect">
            <a:avLst/>
          </a:prstGeom>
        </p:spPr>
      </p:pic>
      <p:pic>
        <p:nvPicPr>
          <p:cNvPr id="26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69737" y="4558880"/>
            <a:ext cx="200982" cy="731269"/>
          </a:xfrm>
          <a:prstGeom prst="rect">
            <a:avLst/>
          </a:prstGeom>
        </p:spPr>
      </p:pic>
      <p:pic>
        <p:nvPicPr>
          <p:cNvPr id="3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95110" y="-1863305"/>
            <a:ext cx="735819" cy="493089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24255" y="279400"/>
            <a:ext cx="9228487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ЭФФЕКТИВНОСТЬ  ОТКАЧКИ ГАЗА ИЗ СКВАЖИНЫ </a:t>
            </a:r>
            <a:endParaRPr lang="ru-RU" sz="3000" b="1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/>
              <a:cs typeface="Arial" panose="020B0604020202020204" pitchFamily="34" charset="0"/>
            </a:endParaRPr>
          </a:p>
        </p:txBody>
      </p:sp>
      <p:pic>
        <p:nvPicPr>
          <p:cNvPr id="4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51" y="6199956"/>
            <a:ext cx="12275389" cy="654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82050" y="6454775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cs typeface="Arial" panose="020B0604020202020204"/>
              </a:rPr>
              <a:t>03.12.2015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031" y="6462982"/>
            <a:ext cx="215372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900" b="1" dirty="0">
                <a:solidFill>
                  <a:srgbClr val="3F3F3F"/>
                </a:solidFill>
                <a:latin typeface="Arial" panose="020B0604020202020204"/>
                <a:cs typeface="Arial" panose="020B0604020202020204"/>
              </a:rPr>
              <a:t>Инженерная практика №12/2015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816496" y="6411763"/>
            <a:ext cx="691550" cy="31330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565796" y="6411763"/>
            <a:ext cx="2037750" cy="31330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-11502" y="-4310"/>
            <a:ext cx="12206373" cy="64410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1521037" y="279400"/>
            <a:ext cx="9149941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rbel" panose="020B0503020204020204"/>
                <a:cs typeface="Arial" panose="020B0604020202020204"/>
              </a:rPr>
              <a:t>ЭФФЕКТИВНОСТЬ ОТКАЧКИ ГАЗА ИЗ СКВАЖИНЫ </a:t>
            </a:r>
            <a:endParaRPr lang="ru-RU" sz="3000" b="1">
              <a:solidFill>
                <a:schemeClr val="bg1"/>
              </a:solidFill>
              <a:latin typeface="Corbel" panose="020B0503020204020204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3815" y="1008000"/>
            <a:ext cx="110964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orbel" panose="020B0503020204020204"/>
                <a:cs typeface="Arial" panose="020B0604020202020204"/>
              </a:rPr>
              <a:t>По данным ПАО «НК «Роснефть» в ходе проведения испытаний импортных поршневых компрессоров подтверждены преимущества применения технологии откачки газа из скважины.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484308" y="1935314"/>
            <a:ext cx="11437247" cy="3911633"/>
            <a:chOff x="348346" y="2625858"/>
            <a:chExt cx="11437247" cy="3911633"/>
          </a:xfrm>
        </p:grpSpPr>
        <p:pic>
          <p:nvPicPr>
            <p:cNvPr id="5017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09229" y="2625858"/>
              <a:ext cx="5676364" cy="391163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346" y="2625858"/>
              <a:ext cx="5642643" cy="391163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</p:grpSp>
      <p:pic>
        <p:nvPicPr>
          <p:cNvPr id="3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517" y="6171202"/>
            <a:ext cx="12217880" cy="712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29368" y="6434048"/>
            <a:ext cx="3200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cs typeface="Calibri" panose="020F0502020204030204"/>
              </a:rPr>
              <a:t>ГРАФИКИ СОСТАВЛЕНЫ НА ОСНОВАНИИ ДАННЫХ СТАТЬИ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+mn-lt"/>
              <a:cs typeface="+mn-lt"/>
            </a:endParaRPr>
          </a:p>
          <a:p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+mn-lt"/>
              <a:cs typeface="+mn-lt"/>
            </a:endParaRPr>
          </a:p>
          <a:p>
            <a:endParaRPr lang="ru-RU" sz="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465389" y="6387861"/>
            <a:ext cx="3266475" cy="31330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1" descr="Изображение выглядит как стол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3" y="-2895"/>
            <a:ext cx="12275388" cy="6878167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8241101" y="1821612"/>
            <a:ext cx="3407430" cy="3838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506082" y="1821611"/>
            <a:ext cx="3407430" cy="3838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4291642" y="1821612"/>
            <a:ext cx="3594336" cy="3838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6081" y="5776610"/>
            <a:ext cx="3407431" cy="2686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4270076" y="5776610"/>
            <a:ext cx="3594337" cy="2686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8241098" y="5751124"/>
            <a:ext cx="3407431" cy="2686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4433" y="3191485"/>
            <a:ext cx="297100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FFC000"/>
                </a:solidFill>
                <a:latin typeface="Corbel" panose="020B0503020204020204"/>
                <a:cs typeface="Arial" panose="020B0604020202020204"/>
              </a:rPr>
              <a:t>Импортных поршневых</a:t>
            </a:r>
            <a:endParaRPr lang="ru-RU" dirty="0">
              <a:latin typeface="Corbel" panose="020B0503020204020204"/>
              <a:cs typeface="Calibri" panose="020F0502020204030204"/>
            </a:endParaRPr>
          </a:p>
          <a:p>
            <a:r>
              <a:rPr lang="ru-RU" b="1" dirty="0">
                <a:solidFill>
                  <a:srgbClr val="FFC000"/>
                </a:solidFill>
                <a:latin typeface="Corbel" panose="020B0503020204020204"/>
                <a:cs typeface="Arial" panose="020B0604020202020204"/>
              </a:rPr>
              <a:t>компрессоров</a:t>
            </a:r>
            <a:endParaRPr lang="ru-RU" dirty="0"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2647" y="3793468"/>
            <a:ext cx="23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 pitchFamily="34" charset="0"/>
              </a:rPr>
              <a:t>- Высокая стоимость.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4807" y="4088602"/>
            <a:ext cx="247272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- Высокая вероятность</a:t>
            </a:r>
            <a:endParaRPr lang="ru-RU" dirty="0">
              <a:solidFill>
                <a:srgbClr val="000000"/>
              </a:solidFill>
              <a:latin typeface="Corbel" panose="020B0503020204020204"/>
              <a:cs typeface="Calibri" panose="020F0502020204030204"/>
            </a:endParaRPr>
          </a:p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 попасть под санкции. </a:t>
            </a:r>
            <a:endParaRPr lang="ru-RU" dirty="0"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1327" y="4660050"/>
            <a:ext cx="3064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- </a:t>
            </a:r>
            <a:r>
              <a:rPr lang="en-US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Недостаточное</a:t>
            </a:r>
            <a:r>
              <a:rPr lang="en-US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давление</a:t>
            </a:r>
          </a:p>
          <a:p>
            <a:r>
              <a:rPr lang="en-US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 </a:t>
            </a:r>
            <a:r>
              <a:rPr lang="en-US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на</a:t>
            </a:r>
            <a:r>
              <a:rPr lang="en-US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выходе</a:t>
            </a:r>
            <a:r>
              <a:rPr lang="en-US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компрессора</a:t>
            </a:r>
            <a:endParaRPr lang="en-US" dirty="0">
              <a:solidFill>
                <a:srgbClr val="FFFFFF"/>
              </a:solidFill>
              <a:latin typeface="Corbel" panose="020B0503020204020204"/>
              <a:cs typeface="Arial" panose="020B06040202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29485" y="3187576"/>
            <a:ext cx="219803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FFC000"/>
                </a:solidFill>
                <a:latin typeface="Corbel" panose="020B0503020204020204"/>
                <a:cs typeface="Arial" panose="020B0604020202020204"/>
              </a:rPr>
              <a:t>Российских</a:t>
            </a:r>
            <a:endParaRPr lang="ru-RU" dirty="0">
              <a:solidFill>
                <a:srgbClr val="000000"/>
              </a:solidFill>
              <a:latin typeface="Corbel" panose="020B0503020204020204"/>
              <a:cs typeface="Calibri" panose="020F0502020204030204"/>
            </a:endParaRPr>
          </a:p>
          <a:p>
            <a:r>
              <a:rPr lang="ru-RU" b="1" dirty="0">
                <a:solidFill>
                  <a:srgbClr val="FFC000"/>
                </a:solidFill>
                <a:latin typeface="Corbel" panose="020B0503020204020204"/>
                <a:cs typeface="Arial" panose="020B0604020202020204"/>
              </a:rPr>
              <a:t>вакуумных насосов</a:t>
            </a:r>
            <a:endParaRPr lang="ru-RU" dirty="0"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4005" y="3829856"/>
            <a:ext cx="37169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 pitchFamily="34" charset="0"/>
              </a:rPr>
              <a:t>- Невысокое давление нагнетания.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09197" y="4124991"/>
            <a:ext cx="300383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- Недостаточная подача для</a:t>
            </a:r>
            <a:endParaRPr lang="ru-RU" dirty="0">
              <a:latin typeface="Corbel" panose="020B0503020204020204"/>
            </a:endParaRPr>
          </a:p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 куста или группы скважин. </a:t>
            </a:r>
            <a:endParaRPr lang="ru-RU" dirty="0">
              <a:latin typeface="Corbel" panose="020B0503020204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09442" y="4709184"/>
            <a:ext cx="3145285" cy="655949"/>
          </a:xfrm>
          <a:prstGeom prst="rect">
            <a:avLst/>
          </a:prstGeom>
          <a:noFill/>
        </p:spPr>
        <p:txBody>
          <a:bodyPr rot="0" spcFirstLastPara="0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  <a:sym typeface="+mn-ea"/>
              </a:rPr>
              <a:t>- Необходимость в операторе</a:t>
            </a:r>
            <a:endParaRPr lang="ru-RU" dirty="0">
              <a:latin typeface="Corbel" panose="020B0503020204020204"/>
            </a:endParaRPr>
          </a:p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  <a:sym typeface="+mn-ea"/>
              </a:rPr>
              <a:t>  по обслуживанию.</a:t>
            </a:r>
            <a:endParaRPr lang="ru-RU" dirty="0">
              <a:latin typeface="Corbel" panose="020B0503020204020204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8508090" y="3137007"/>
            <a:ext cx="2964180" cy="6558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FFC000"/>
                </a:solidFill>
                <a:latin typeface="Corbel" panose="020B0503020204020204"/>
                <a:cs typeface="Arial" panose="020B0604020202020204"/>
                <a:sym typeface="+mn-ea"/>
              </a:rPr>
              <a:t>Подвесных поршневых</a:t>
            </a:r>
            <a:endParaRPr lang="ru-RU" dirty="0">
              <a:latin typeface="Corbel" panose="020B0503020204020204"/>
            </a:endParaRPr>
          </a:p>
          <a:p>
            <a:r>
              <a:rPr lang="ru-RU" b="1" dirty="0">
                <a:solidFill>
                  <a:srgbClr val="FFC000"/>
                </a:solidFill>
                <a:latin typeface="Corbel" panose="020B0503020204020204"/>
                <a:cs typeface="Arial" panose="020B0604020202020204"/>
                <a:sym typeface="+mn-ea"/>
              </a:rPr>
              <a:t>компрессоров </a:t>
            </a:r>
            <a:endParaRPr lang="ru-RU" dirty="0">
              <a:latin typeface="Corbel" panose="020B0503020204020204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8397665" y="3791699"/>
            <a:ext cx="245862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- Недостаточная</a:t>
            </a:r>
            <a:endParaRPr lang="ru-RU" dirty="0">
              <a:latin typeface="Corbel" panose="020B0503020204020204"/>
              <a:cs typeface="Calibri" panose="020F0502020204030204"/>
            </a:endParaRPr>
          </a:p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</a:rPr>
              <a:t>  производительность  </a:t>
            </a:r>
            <a:endParaRPr lang="ru-RU" dirty="0"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8445034" y="4380972"/>
            <a:ext cx="2690495" cy="6451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  <a:sym typeface="+mn-ea"/>
              </a:rPr>
              <a:t>- Увеличение нагрузки на</a:t>
            </a:r>
            <a:endParaRPr lang="ru-RU" dirty="0">
              <a:latin typeface="Corbel" panose="020B0503020204020204"/>
              <a:cs typeface="Calibri" panose="020F0502020204030204"/>
            </a:endParaRPr>
          </a:p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  <a:sym typeface="+mn-ea"/>
              </a:rPr>
              <a:t>  колонну штанг</a:t>
            </a:r>
            <a:endParaRPr lang="ru-RU" dirty="0">
              <a:latin typeface="Corbel" panose="020B0503020204020204"/>
              <a:cs typeface="Calibri" panose="020F0502020204030204"/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8440780" y="4941678"/>
            <a:ext cx="26866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  <a:sym typeface="+mn-ea"/>
              </a:rPr>
              <a:t>- Малый межремонтный</a:t>
            </a:r>
            <a:endParaRPr lang="ru-RU" dirty="0">
              <a:latin typeface="Corbel" panose="020B0503020204020204"/>
              <a:cs typeface="Calibri" panose="020F0502020204030204"/>
            </a:endParaRPr>
          </a:p>
          <a:p>
            <a:r>
              <a:rPr lang="ru-RU" dirty="0">
                <a:solidFill>
                  <a:srgbClr val="FFFFFF"/>
                </a:solidFill>
                <a:latin typeface="Corbel" panose="020B0503020204020204"/>
                <a:cs typeface="Arial" panose="020B0604020202020204"/>
                <a:sym typeface="+mn-ea"/>
              </a:rPr>
              <a:t>   период работы</a:t>
            </a:r>
            <a:endParaRPr lang="ru-RU" dirty="0">
              <a:latin typeface="Corbel" panose="020B0503020204020204"/>
              <a:cs typeface="Calibri" panose="020F0502020204030204"/>
            </a:endParaRPr>
          </a:p>
        </p:txBody>
      </p:sp>
      <p:pic>
        <p:nvPicPr>
          <p:cNvPr id="7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833" y="964721"/>
            <a:ext cx="2038711" cy="2024333"/>
          </a:xfrm>
          <a:prstGeom prst="rect">
            <a:avLst/>
          </a:prstGeom>
        </p:spPr>
      </p:pic>
      <p:pic>
        <p:nvPicPr>
          <p:cNvPr id="11" name="Рисунок 12" descr="Изображение выглядит как рисунок&#10;&#10;Автоматически созданное описа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965" y="1036608"/>
            <a:ext cx="2038711" cy="2024333"/>
          </a:xfrm>
          <a:prstGeom prst="rect">
            <a:avLst/>
          </a:prstGeom>
        </p:spPr>
      </p:pic>
      <p:pic>
        <p:nvPicPr>
          <p:cNvPr id="13" name="Рисунок 17" descr="Изображение выглядит как поезд, платформа, автобус, станция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324" y="1036608"/>
            <a:ext cx="2038711" cy="2024333"/>
          </a:xfrm>
          <a:prstGeom prst="rect">
            <a:avLst/>
          </a:prstGeom>
        </p:spPr>
      </p:pic>
      <p:pic>
        <p:nvPicPr>
          <p:cNvPr id="23" name="Рисунок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9880" y="1235491"/>
            <a:ext cx="1825925" cy="1621174"/>
          </a:xfrm>
          <a:prstGeom prst="rect">
            <a:avLst/>
          </a:prstGeom>
        </p:spPr>
      </p:pic>
      <p:sp>
        <p:nvSpPr>
          <p:cNvPr id="38" name="Полилиния 5"/>
          <p:cNvSpPr/>
          <p:nvPr/>
        </p:nvSpPr>
        <p:spPr>
          <a:xfrm>
            <a:off x="9884806" y="879259"/>
            <a:ext cx="1861185" cy="1739900"/>
          </a:xfrm>
          <a:custGeom>
            <a:avLst/>
            <a:gdLst>
              <a:gd name="connisteX0" fmla="*/ 1049020 w 2892425"/>
              <a:gd name="connsiteY0" fmla="*/ 2339975 h 2339975"/>
              <a:gd name="connisteX1" fmla="*/ 2892425 w 2892425"/>
              <a:gd name="connsiteY1" fmla="*/ 2339975 h 2339975"/>
              <a:gd name="connisteX2" fmla="*/ 2892425 w 2892425"/>
              <a:gd name="connsiteY2" fmla="*/ 0 h 2339975"/>
              <a:gd name="connisteX3" fmla="*/ 1011555 w 2892425"/>
              <a:gd name="connsiteY3" fmla="*/ 0 h 2339975"/>
              <a:gd name="connisteX4" fmla="*/ 1011555 w 2892425"/>
              <a:gd name="connsiteY4" fmla="*/ 453390 h 2339975"/>
              <a:gd name="connisteX5" fmla="*/ 0 w 2892425"/>
              <a:gd name="connsiteY5" fmla="*/ 1068070 h 2339975"/>
              <a:gd name="connisteX6" fmla="*/ 1024255 w 2892425"/>
              <a:gd name="connsiteY6" fmla="*/ 844550 h 2339975"/>
              <a:gd name="connisteX7" fmla="*/ 1049020 w 2892425"/>
              <a:gd name="connsiteY7" fmla="*/ 2339975 h 23399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2892425" h="2339975">
                <a:moveTo>
                  <a:pt x="1049020" y="2339975"/>
                </a:moveTo>
                <a:lnTo>
                  <a:pt x="2892425" y="2339975"/>
                </a:lnTo>
                <a:lnTo>
                  <a:pt x="2892425" y="0"/>
                </a:lnTo>
                <a:lnTo>
                  <a:pt x="1011555" y="0"/>
                </a:lnTo>
                <a:lnTo>
                  <a:pt x="1011555" y="453390"/>
                </a:lnTo>
                <a:lnTo>
                  <a:pt x="0" y="1068070"/>
                </a:lnTo>
                <a:lnTo>
                  <a:pt x="1024255" y="844550"/>
                </a:lnTo>
                <a:lnTo>
                  <a:pt x="1049020" y="233997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pic>
        <p:nvPicPr>
          <p:cNvPr id="22" name="Замещающее содержимое 3" descr="C:\Users\User\Documents\документы\Каматрон\презентации\Рисунок1.pngРисунок1"/>
          <p:cNvPicPr>
            <a:picLocks noChangeAspect="1"/>
          </p:cNvPicPr>
          <p:nvPr/>
        </p:nvPicPr>
        <p:blipFill>
          <a:blip r:embed="rId7"/>
          <a:srcRect t="866"/>
          <a:stretch>
            <a:fillRect/>
          </a:stretch>
        </p:blipFill>
        <p:spPr>
          <a:xfrm>
            <a:off x="10634478" y="887886"/>
            <a:ext cx="1075055" cy="1719580"/>
          </a:xfrm>
          <a:prstGeom prst="rect">
            <a:avLst/>
          </a:prstGeom>
        </p:spPr>
      </p:pic>
      <p:pic>
        <p:nvPicPr>
          <p:cNvPr id="4" name="Рисунок 34" descr="Изображение выглядит как цветок, рисунок&#10;&#10;Автоматически созданное описание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800373" y="-1611701"/>
            <a:ext cx="721442" cy="43270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6155" y="279400"/>
            <a:ext cx="7839710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/>
                <a:cs typeface="Arial" panose="020B0604020202020204"/>
              </a:rPr>
              <a:t>ФАКТОРЫ  СДЕРЖИВАЮЩИЕ ВНЕДРЕНИЕ</a:t>
            </a:r>
          </a:p>
        </p:txBody>
      </p:sp>
      <p:pic>
        <p:nvPicPr>
          <p:cNvPr id="31" name="Рисунок 3" descr="Изображение выглядит как цветок, птица, рисунок&#10;&#10;Автоматически созданное описание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5943" y="6171202"/>
            <a:ext cx="12248072" cy="7122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7828</Words>
  <Application>Microsoft Office PowerPoint</Application>
  <PresentationFormat>Широкоэкранный</PresentationFormat>
  <Paragraphs>336</Paragraphs>
  <Slides>20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инвестора</dc:title>
  <dc:creator>Марат Ситдиков</dc:creator>
  <cp:lastModifiedBy>Низамов</cp:lastModifiedBy>
  <cp:revision>3048</cp:revision>
  <cp:lastPrinted>2018-07-26T06:30:00Z</cp:lastPrinted>
  <dcterms:created xsi:type="dcterms:W3CDTF">2018-06-22T08:04:00Z</dcterms:created>
  <dcterms:modified xsi:type="dcterms:W3CDTF">2021-03-21T15:56:22Z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1049-11.2.0.9967</vt:lpwstr>
  </property>
</Properties>
</file>